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6" r:id="rId2"/>
    <p:sldId id="257" r:id="rId3"/>
    <p:sldId id="258" r:id="rId4"/>
    <p:sldId id="259" r:id="rId5"/>
    <p:sldId id="286" r:id="rId6"/>
    <p:sldId id="284" r:id="rId7"/>
    <p:sldId id="285" r:id="rId8"/>
    <p:sldId id="260" r:id="rId9"/>
    <p:sldId id="261" r:id="rId10"/>
    <p:sldId id="262" r:id="rId11"/>
    <p:sldId id="263" r:id="rId12"/>
    <p:sldId id="266" r:id="rId13"/>
    <p:sldId id="267" r:id="rId14"/>
    <p:sldId id="268" r:id="rId15"/>
    <p:sldId id="277" r:id="rId16"/>
    <p:sldId id="278" r:id="rId17"/>
    <p:sldId id="279" r:id="rId18"/>
    <p:sldId id="280" r:id="rId19"/>
    <p:sldId id="281" r:id="rId20"/>
    <p:sldId id="273" r:id="rId21"/>
    <p:sldId id="274" r:id="rId22"/>
    <p:sldId id="287" r:id="rId23"/>
    <p:sldId id="275" r:id="rId24"/>
    <p:sldId id="276" r:id="rId25"/>
  </p:sldIdLst>
  <p:sldSz cx="12192000" cy="6858000"/>
  <p:notesSz cx="7104063"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hfky1J4MimDDYEhZ5mSaxgDuBcx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AC793B3-C58F-404A-B354-A3853C9BA134}">
  <a:tblStyle styleId="{BAC793B3-C58F-404A-B354-A3853C9BA134}"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80" name="Google Shape;80;p1: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aae9543248_12_8: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25" name="Google Shape;125;g1aae9543248_12_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22: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44" name="Google Shape;144;p2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b51a250066_2_0:notes"/>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b51a250066_2_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aae9543248_7_10: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77" name="Google Shape;177;g1aae9543248_7_1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aae9543248_7_15: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83" name="Google Shape;183;g1aae9543248_7_1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b51473c12e_0_5: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74" name="Google Shape;174;g1b51473c12e_0_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aae9543248_7_30: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85" name="Google Shape;185;g1aae9543248_7_3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b51473c12e_0_0: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91" name="Google Shape;191;g1b51473c12e_0_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aae9543248_7_35: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97" name="Google Shape;197;g1aae9543248_7_3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aae9543248_7_35: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97" name="Google Shape;197;g1aae9543248_7_3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1109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85" name="Google Shape;85;p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5: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218" name="Google Shape;218;p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6: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225" name="Google Shape;225;p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6: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225" name="Google Shape;225;p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6386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233" name="Google Shape;233;p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8: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240" name="Google Shape;240;p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96" name="Google Shape;96;p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1: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02" name="Google Shape;102;p21: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09" name="Google Shape;109;p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5650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aae9543248_7_0: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50" name="Google Shape;150;g1aae9543248_7_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7901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aae9543248_7_5: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56" name="Google Shape;156;g1aae9543248_7_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6433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09" name="Google Shape;109;p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aae9543248_12_26: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19" name="Google Shape;119;g1aae9543248_12_2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p:cSld name="Slide de Título">
    <p:spTree>
      <p:nvGrpSpPr>
        <p:cNvPr id="1" name="Shape 11"/>
        <p:cNvGrpSpPr/>
        <p:nvPr/>
      </p:nvGrpSpPr>
      <p:grpSpPr>
        <a:xfrm>
          <a:off x="0" y="0"/>
          <a:ext cx="0" cy="0"/>
          <a:chOff x="0" y="0"/>
          <a:chExt cx="0" cy="0"/>
        </a:xfrm>
      </p:grpSpPr>
      <p:pic>
        <p:nvPicPr>
          <p:cNvPr id="12" name="Google Shape;12;p10"/>
          <p:cNvPicPr preferRelativeResize="0"/>
          <p:nvPr/>
        </p:nvPicPr>
        <p:blipFill rotWithShape="1">
          <a:blip r:embed="rId2">
            <a:alphaModFix/>
          </a:blip>
          <a:srcRect/>
          <a:stretch/>
        </p:blipFill>
        <p:spPr>
          <a:xfrm>
            <a:off x="-2" y="6594592"/>
            <a:ext cx="12192001" cy="263408"/>
          </a:xfrm>
          <a:prstGeom prst="rect">
            <a:avLst/>
          </a:prstGeom>
          <a:noFill/>
          <a:ln>
            <a:noFill/>
          </a:ln>
        </p:spPr>
      </p:pic>
      <p:pic>
        <p:nvPicPr>
          <p:cNvPr id="13" name="Google Shape;13;p10"/>
          <p:cNvPicPr preferRelativeResize="0"/>
          <p:nvPr/>
        </p:nvPicPr>
        <p:blipFill rotWithShape="1">
          <a:blip r:embed="rId3">
            <a:alphaModFix/>
          </a:blip>
          <a:srcRect/>
          <a:stretch/>
        </p:blipFill>
        <p:spPr>
          <a:xfrm>
            <a:off x="-1" y="180430"/>
            <a:ext cx="12192001" cy="467271"/>
          </a:xfrm>
          <a:prstGeom prst="rect">
            <a:avLst/>
          </a:prstGeom>
          <a:noFill/>
          <a:ln>
            <a:noFill/>
          </a:ln>
        </p:spPr>
      </p:pic>
      <p:pic>
        <p:nvPicPr>
          <p:cNvPr id="14" name="Google Shape;14;p10"/>
          <p:cNvPicPr preferRelativeResize="0"/>
          <p:nvPr/>
        </p:nvPicPr>
        <p:blipFill rotWithShape="1">
          <a:blip r:embed="rId4">
            <a:alphaModFix/>
          </a:blip>
          <a:srcRect/>
          <a:stretch/>
        </p:blipFill>
        <p:spPr>
          <a:xfrm>
            <a:off x="10435124" y="0"/>
            <a:ext cx="1295403" cy="129540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66"/>
        <p:cNvGrpSpPr/>
        <p:nvPr/>
      </p:nvGrpSpPr>
      <p:grpSpPr>
        <a:xfrm>
          <a:off x="0" y="0"/>
          <a:ext cx="0" cy="0"/>
          <a:chOff x="0" y="0"/>
          <a:chExt cx="0" cy="0"/>
        </a:xfrm>
      </p:grpSpPr>
      <p:sp>
        <p:nvSpPr>
          <p:cNvPr id="67" name="Google Shape;6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5"/>
        <p:cNvGrpSpPr/>
        <p:nvPr/>
      </p:nvGrpSpPr>
      <p:grpSpPr>
        <a:xfrm>
          <a:off x="0" y="0"/>
          <a:ext cx="0" cy="0"/>
          <a:chOff x="0" y="0"/>
          <a:chExt cx="0" cy="0"/>
        </a:xfrm>
      </p:grpSpPr>
      <p:sp>
        <p:nvSpPr>
          <p:cNvPr id="16" name="Google Shape;1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21"/>
        <p:cNvGrpSpPr/>
        <p:nvPr/>
      </p:nvGrpSpPr>
      <p:grpSpPr>
        <a:xfrm>
          <a:off x="0" y="0"/>
          <a:ext cx="0" cy="0"/>
          <a:chOff x="0" y="0"/>
          <a:chExt cx="0" cy="0"/>
        </a:xfrm>
      </p:grpSpPr>
      <p:sp>
        <p:nvSpPr>
          <p:cNvPr id="22" name="Google Shape;22;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27"/>
        <p:cNvGrpSpPr/>
        <p:nvPr/>
      </p:nvGrpSpPr>
      <p:grpSpPr>
        <a:xfrm>
          <a:off x="0" y="0"/>
          <a:ext cx="0" cy="0"/>
          <a:chOff x="0" y="0"/>
          <a:chExt cx="0" cy="0"/>
        </a:xfrm>
      </p:grpSpPr>
      <p:sp>
        <p:nvSpPr>
          <p:cNvPr id="28" name="Google Shape;2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34"/>
        <p:cNvGrpSpPr/>
        <p:nvPr/>
      </p:nvGrpSpPr>
      <p:grpSpPr>
        <a:xfrm>
          <a:off x="0" y="0"/>
          <a:ext cx="0" cy="0"/>
          <a:chOff x="0" y="0"/>
          <a:chExt cx="0" cy="0"/>
        </a:xfrm>
      </p:grpSpPr>
      <p:sp>
        <p:nvSpPr>
          <p:cNvPr id="35" name="Google Shape;35;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43"/>
        <p:cNvGrpSpPr/>
        <p:nvPr/>
      </p:nvGrpSpPr>
      <p:grpSpPr>
        <a:xfrm>
          <a:off x="0" y="0"/>
          <a:ext cx="0" cy="0"/>
          <a:chOff x="0" y="0"/>
          <a:chExt cx="0" cy="0"/>
        </a:xfrm>
      </p:grpSpPr>
      <p:sp>
        <p:nvSpPr>
          <p:cNvPr id="44" name="Google Shape;44;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48"/>
        <p:cNvGrpSpPr/>
        <p:nvPr/>
      </p:nvGrpSpPr>
      <p:grpSpPr>
        <a:xfrm>
          <a:off x="0" y="0"/>
          <a:ext cx="0" cy="0"/>
          <a:chOff x="0" y="0"/>
          <a:chExt cx="0" cy="0"/>
        </a:xfrm>
      </p:grpSpPr>
      <p:sp>
        <p:nvSpPr>
          <p:cNvPr id="49" name="Google Shape;49;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2"/>
        <p:cNvGrpSpPr/>
        <p:nvPr/>
      </p:nvGrpSpPr>
      <p:grpSpPr>
        <a:xfrm>
          <a:off x="0" y="0"/>
          <a:ext cx="0" cy="0"/>
          <a:chOff x="0" y="0"/>
          <a:chExt cx="0" cy="0"/>
        </a:xfrm>
      </p:grpSpPr>
      <p:sp>
        <p:nvSpPr>
          <p:cNvPr id="53" name="Google Shape;53;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59"/>
        <p:cNvGrpSpPr/>
        <p:nvPr/>
      </p:nvGrpSpPr>
      <p:grpSpPr>
        <a:xfrm>
          <a:off x="0" y="0"/>
          <a:ext cx="0" cy="0"/>
          <a:chOff x="0" y="0"/>
          <a:chExt cx="0" cy="0"/>
        </a:xfrm>
      </p:grpSpPr>
      <p:sp>
        <p:nvSpPr>
          <p:cNvPr id="60" name="Google Shape;60;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8"/>
          <p:cNvSpPr>
            <a:spLocks noGrp="1"/>
          </p:cNvSpPr>
          <p:nvPr>
            <p:ph type="pic" idx="2"/>
          </p:nvPr>
        </p:nvSpPr>
        <p:spPr>
          <a:xfrm>
            <a:off x="5183188" y="987425"/>
            <a:ext cx="6172200" cy="4873625"/>
          </a:xfrm>
          <a:prstGeom prst="rect">
            <a:avLst/>
          </a:prstGeom>
          <a:noFill/>
          <a:ln>
            <a:noFill/>
          </a:ln>
        </p:spPr>
      </p:sp>
      <p:sp>
        <p:nvSpPr>
          <p:cNvPr id="62" name="Google Shape;62;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 Id="rId9" Type="http://schemas.openxmlformats.org/officeDocument/2006/relationships/image" Target="../media/image23.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hyperlink" Target="mailto:franciele.follador@unioeste.br" TargetMode="External"/><Relationship Id="rId3" Type="http://schemas.openxmlformats.org/officeDocument/2006/relationships/hyperlink" Target="mailto:rcardoso@utfpr.edu.br" TargetMode="External"/><Relationship Id="rId7" Type="http://schemas.openxmlformats.org/officeDocument/2006/relationships/hyperlink" Target="mailto:mcunha@utfpr.edu.br"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mailto:abramo@utfpr.edu.br" TargetMode="External"/><Relationship Id="rId11" Type="http://schemas.openxmlformats.org/officeDocument/2006/relationships/hyperlink" Target="mailto:paulocesar.utf@gmail.com" TargetMode="External"/><Relationship Id="rId5" Type="http://schemas.openxmlformats.org/officeDocument/2006/relationships/image" Target="../media/image43.png"/><Relationship Id="rId10" Type="http://schemas.openxmlformats.org/officeDocument/2006/relationships/hyperlink" Target="mailto:giselearrudabioq@gmail.com" TargetMode="External"/><Relationship Id="rId4" Type="http://schemas.openxmlformats.org/officeDocument/2006/relationships/image" Target="../media/image42.jpg"/><Relationship Id="rId9" Type="http://schemas.openxmlformats.org/officeDocument/2006/relationships/hyperlink" Target="mailto:lisdusman28@gmai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youtube.com/watch?v=z_m1Kq-0OX4"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Video%20da%20Elisangela.%20Est&#225;%20no%20modo%20n&#227;o%20listado%20no%20meu%20canal%20do%20youtube.%20Portanto%20somente%20quem%20tem%20esse%20link%20consegue%20acessar%20o%20v&#237;deo." TargetMode="External"/><Relationship Id="rId5" Type="http://schemas.openxmlformats.org/officeDocument/2006/relationships/hyperlink" Target="https://youtu.be/jRSpc9aBfC0" TargetMode="External"/><Relationship Id="rId4" Type="http://schemas.openxmlformats.org/officeDocument/2006/relationships/hyperlink" Target="https://youtu.be/VQy24iJYj2c"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
          <p:cNvSpPr txBox="1"/>
          <p:nvPr/>
        </p:nvSpPr>
        <p:spPr>
          <a:xfrm>
            <a:off x="300300" y="1133454"/>
            <a:ext cx="11591400" cy="51398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08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008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pt-BR" sz="4000" b="0" i="0" u="none" strike="noStrike" cap="none" dirty="0">
                <a:solidFill>
                  <a:srgbClr val="0F1966"/>
                </a:solidFill>
                <a:latin typeface="Calibri"/>
                <a:ea typeface="Calibri"/>
                <a:cs typeface="Calibri"/>
                <a:sym typeface="Calibri"/>
              </a:rPr>
              <a:t>CONSOLIDAÇÃO DO NOVO ARRANJO DE PESQUISA EM “SUSTENTABILIDADE E QUALIDADE DE VIDA” </a:t>
            </a:r>
            <a:endParaRPr sz="4000" b="0" i="0" u="none" strike="noStrike" cap="none" dirty="0">
              <a:solidFill>
                <a:srgbClr val="0F19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pt-BR" sz="4000" b="1" i="0" u="none" strike="noStrike" cap="none" dirty="0">
                <a:solidFill>
                  <a:srgbClr val="0F1966"/>
                </a:solidFill>
                <a:latin typeface="Calibri"/>
                <a:ea typeface="Calibri"/>
                <a:cs typeface="Calibri"/>
                <a:sym typeface="Calibri"/>
              </a:rPr>
              <a:t>- NAPI Sudoeste do Paraná -</a:t>
            </a:r>
            <a:endParaRPr sz="4000" b="1" i="0" u="none" strike="noStrike" cap="none" dirty="0">
              <a:solidFill>
                <a:srgbClr val="0F196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dirty="0">
              <a:solidFill>
                <a:srgbClr val="0F196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pt-BR" sz="2000" b="0" i="0" u="none" strike="noStrike" cap="none" dirty="0">
                <a:solidFill>
                  <a:schemeClr val="dk1"/>
                </a:solidFill>
                <a:latin typeface="Calibri"/>
                <a:ea typeface="Calibri"/>
                <a:cs typeface="Calibri"/>
                <a:sym typeface="Calibri"/>
              </a:rPr>
              <a:t>DR JOSÉ ABRAMO MARCHESE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pt-BR" sz="2000" b="0" i="0" u="none" strike="noStrike" cap="none" dirty="0">
                <a:solidFill>
                  <a:srgbClr val="7F7F7F"/>
                </a:solidFill>
                <a:latin typeface="Calibri"/>
                <a:ea typeface="Calibri"/>
                <a:cs typeface="Calibri"/>
                <a:sym typeface="Calibri"/>
              </a:rPr>
              <a:t>UTFPR - UNIVERSIDADE TECNOLÓGICA FEDERAL DO PARANÁ</a:t>
            </a:r>
            <a:endParaRPr sz="2000" b="0" i="0" u="none" strike="noStrike" cap="none" dirty="0">
              <a:solidFill>
                <a:srgbClr val="7F7F7F"/>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2000"/>
              <a:buFont typeface="Arial"/>
              <a:buNone/>
            </a:pPr>
            <a:r>
              <a:rPr lang="pt-BR" sz="2000" b="0" i="1" u="none" strike="noStrike" cap="none" dirty="0">
                <a:solidFill>
                  <a:srgbClr val="7F7F7F"/>
                </a:solidFill>
                <a:latin typeface="Calibri"/>
                <a:ea typeface="Calibri"/>
                <a:cs typeface="Calibri"/>
                <a:sym typeface="Calibri"/>
              </a:rPr>
              <a:t>Instituições Envolvidas na Execução: UTFPR e UNIOESTE</a:t>
            </a:r>
          </a:p>
          <a:p>
            <a:pPr marL="0" marR="0" lvl="0" indent="0" algn="l" rtl="0">
              <a:lnSpc>
                <a:spcPct val="100000"/>
              </a:lnSpc>
              <a:spcBef>
                <a:spcPts val="600"/>
              </a:spcBef>
              <a:spcAft>
                <a:spcPts val="0"/>
              </a:spcAft>
              <a:buClr>
                <a:srgbClr val="000000"/>
              </a:buClr>
              <a:buSzPts val="2000"/>
              <a:buFont typeface="Arial"/>
              <a:buNone/>
            </a:pPr>
            <a:endParaRPr sz="2000" b="0" i="1" u="none" strike="noStrike" cap="none" dirty="0">
              <a:solidFill>
                <a:srgbClr val="7F7F7F"/>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2000"/>
              <a:buFont typeface="Arial"/>
              <a:buNone/>
            </a:pPr>
            <a:endParaRPr sz="2000" b="0" i="0" u="none" strike="noStrike" cap="none" dirty="0">
              <a:solidFill>
                <a:srgbClr val="7F7F7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pt-BR" sz="1600" b="0" i="0" u="none" strike="noStrike" cap="none" dirty="0">
                <a:solidFill>
                  <a:srgbClr val="A2A2A2"/>
                </a:solidFill>
                <a:latin typeface="Calibri"/>
                <a:ea typeface="Calibri"/>
                <a:cs typeface="Calibri"/>
                <a:sym typeface="Calibri"/>
              </a:rPr>
              <a:t>Curitiba, &lt;15&gt; de &lt;Dezembro&gt; de 2022 – Transmissão online</a:t>
            </a:r>
            <a:endParaRPr sz="1400" b="0" i="0" u="none" strike="noStrike" cap="none" dirty="0">
              <a:solidFill>
                <a:srgbClr val="000000"/>
              </a:solidFill>
              <a:latin typeface="Arial"/>
              <a:ea typeface="Arial"/>
              <a:cs typeface="Arial"/>
              <a:sym typeface="Arial"/>
            </a:endParaRPr>
          </a:p>
        </p:txBody>
      </p:sp>
      <p:pic>
        <p:nvPicPr>
          <p:cNvPr id="2" name="Google Shape;99;p3">
            <a:extLst>
              <a:ext uri="{FF2B5EF4-FFF2-40B4-BE49-F238E27FC236}">
                <a16:creationId xmlns:a16="http://schemas.microsoft.com/office/drawing/2014/main" id="{3D4658AB-5908-5951-3244-8F94727BA025}"/>
              </a:ext>
            </a:extLst>
          </p:cNvPr>
          <p:cNvPicPr preferRelativeResize="0"/>
          <p:nvPr/>
        </p:nvPicPr>
        <p:blipFill rotWithShape="1">
          <a:blip r:embed="rId3">
            <a:alphaModFix/>
          </a:blip>
          <a:srcRect/>
          <a:stretch/>
        </p:blipFill>
        <p:spPr>
          <a:xfrm>
            <a:off x="9040003" y="3344037"/>
            <a:ext cx="2413564" cy="238050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1aae9543248_12_8"/>
          <p:cNvSpPr txBox="1"/>
          <p:nvPr/>
        </p:nvSpPr>
        <p:spPr>
          <a:xfrm>
            <a:off x="745558" y="779645"/>
            <a:ext cx="102975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pt-BR" sz="2800" b="1" i="1" u="none" strike="noStrike" cap="none">
                <a:solidFill>
                  <a:srgbClr val="0F1966"/>
                </a:solidFill>
                <a:latin typeface="Calibri"/>
                <a:ea typeface="Calibri"/>
                <a:cs typeface="Calibri"/>
                <a:sym typeface="Calibri"/>
              </a:rPr>
              <a:t>Resultados alcançados </a:t>
            </a:r>
            <a:r>
              <a:rPr lang="pt-BR" sz="2800" b="1" i="0" u="none" strike="noStrike" cap="none">
                <a:solidFill>
                  <a:srgbClr val="0F1966"/>
                </a:solidFill>
                <a:latin typeface="Calibri"/>
                <a:ea typeface="Calibri"/>
                <a:cs typeface="Calibri"/>
                <a:sym typeface="Calibri"/>
              </a:rPr>
              <a:t>-  Sistemas de Geração Distribuída com Gerenciamento Inteligente de Microrredes (UTFPR-PB)</a:t>
            </a:r>
            <a:r>
              <a:rPr lang="pt-BR" sz="2800" b="1">
                <a:solidFill>
                  <a:srgbClr val="0F1966"/>
                </a:solidFill>
                <a:latin typeface="Calibri"/>
                <a:ea typeface="Calibri"/>
                <a:cs typeface="Calibri"/>
                <a:sym typeface="Calibri"/>
              </a:rPr>
              <a:t> - Protótipos</a:t>
            </a:r>
            <a:endParaRPr sz="2800" b="1" i="0" u="none" strike="noStrike" cap="none">
              <a:solidFill>
                <a:srgbClr val="000000"/>
              </a:solidFill>
              <a:latin typeface="Arial"/>
              <a:ea typeface="Arial"/>
              <a:cs typeface="Arial"/>
              <a:sym typeface="Arial"/>
            </a:endParaRPr>
          </a:p>
        </p:txBody>
      </p:sp>
      <p:pic>
        <p:nvPicPr>
          <p:cNvPr id="128" name="Google Shape;128;g1aae9543248_12_8"/>
          <p:cNvPicPr preferRelativeResize="0"/>
          <p:nvPr/>
        </p:nvPicPr>
        <p:blipFill>
          <a:blip r:embed="rId3">
            <a:alphaModFix/>
          </a:blip>
          <a:stretch>
            <a:fillRect/>
          </a:stretch>
        </p:blipFill>
        <p:spPr>
          <a:xfrm>
            <a:off x="1389700" y="1928612"/>
            <a:ext cx="1886652" cy="1418451"/>
          </a:xfrm>
          <a:prstGeom prst="rect">
            <a:avLst/>
          </a:prstGeom>
          <a:noFill/>
          <a:ln>
            <a:noFill/>
          </a:ln>
        </p:spPr>
      </p:pic>
      <p:pic>
        <p:nvPicPr>
          <p:cNvPr id="129" name="Google Shape;129;g1aae9543248_12_8"/>
          <p:cNvPicPr preferRelativeResize="0"/>
          <p:nvPr/>
        </p:nvPicPr>
        <p:blipFill>
          <a:blip r:embed="rId4">
            <a:alphaModFix/>
          </a:blip>
          <a:stretch>
            <a:fillRect/>
          </a:stretch>
        </p:blipFill>
        <p:spPr>
          <a:xfrm>
            <a:off x="3429100" y="1930350"/>
            <a:ext cx="1886648" cy="1414982"/>
          </a:xfrm>
          <a:prstGeom prst="rect">
            <a:avLst/>
          </a:prstGeom>
          <a:noFill/>
          <a:ln>
            <a:noFill/>
          </a:ln>
        </p:spPr>
      </p:pic>
      <p:pic>
        <p:nvPicPr>
          <p:cNvPr id="130" name="Google Shape;130;g1aae9543248_12_8"/>
          <p:cNvPicPr preferRelativeResize="0"/>
          <p:nvPr/>
        </p:nvPicPr>
        <p:blipFill>
          <a:blip r:embed="rId5">
            <a:alphaModFix/>
          </a:blip>
          <a:stretch>
            <a:fillRect/>
          </a:stretch>
        </p:blipFill>
        <p:spPr>
          <a:xfrm>
            <a:off x="5519550" y="1928612"/>
            <a:ext cx="2643711" cy="1418450"/>
          </a:xfrm>
          <a:prstGeom prst="rect">
            <a:avLst/>
          </a:prstGeom>
          <a:noFill/>
          <a:ln>
            <a:noFill/>
          </a:ln>
        </p:spPr>
      </p:pic>
      <p:pic>
        <p:nvPicPr>
          <p:cNvPr id="131" name="Google Shape;131;g1aae9543248_12_8"/>
          <p:cNvPicPr preferRelativeResize="0"/>
          <p:nvPr/>
        </p:nvPicPr>
        <p:blipFill>
          <a:blip r:embed="rId6">
            <a:alphaModFix/>
          </a:blip>
          <a:stretch>
            <a:fillRect/>
          </a:stretch>
        </p:blipFill>
        <p:spPr>
          <a:xfrm>
            <a:off x="900950" y="4125015"/>
            <a:ext cx="3115449" cy="1573780"/>
          </a:xfrm>
          <a:prstGeom prst="rect">
            <a:avLst/>
          </a:prstGeom>
          <a:noFill/>
          <a:ln>
            <a:noFill/>
          </a:ln>
        </p:spPr>
      </p:pic>
      <p:pic>
        <p:nvPicPr>
          <p:cNvPr id="132" name="Google Shape;132;g1aae9543248_12_8"/>
          <p:cNvPicPr preferRelativeResize="0"/>
          <p:nvPr/>
        </p:nvPicPr>
        <p:blipFill>
          <a:blip r:embed="rId7">
            <a:alphaModFix/>
          </a:blip>
          <a:stretch>
            <a:fillRect/>
          </a:stretch>
        </p:blipFill>
        <p:spPr>
          <a:xfrm>
            <a:off x="8226975" y="4049350"/>
            <a:ext cx="2194701" cy="1725125"/>
          </a:xfrm>
          <a:prstGeom prst="rect">
            <a:avLst/>
          </a:prstGeom>
          <a:noFill/>
          <a:ln>
            <a:noFill/>
          </a:ln>
        </p:spPr>
      </p:pic>
      <p:sp>
        <p:nvSpPr>
          <p:cNvPr id="133" name="Google Shape;133;g1aae9543248_12_8"/>
          <p:cNvSpPr txBox="1"/>
          <p:nvPr/>
        </p:nvSpPr>
        <p:spPr>
          <a:xfrm>
            <a:off x="1406700" y="3277738"/>
            <a:ext cx="1818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000" b="1" i="1">
                <a:latin typeface="Calibri"/>
                <a:ea typeface="Calibri"/>
                <a:cs typeface="Calibri"/>
                <a:sym typeface="Calibri"/>
              </a:rPr>
              <a:t>Carregador de baterias de Li-Ion</a:t>
            </a:r>
            <a:endParaRPr sz="1000" b="1" i="1">
              <a:latin typeface="Calibri"/>
              <a:ea typeface="Calibri"/>
              <a:cs typeface="Calibri"/>
              <a:sym typeface="Calibri"/>
            </a:endParaRPr>
          </a:p>
        </p:txBody>
      </p:sp>
      <p:sp>
        <p:nvSpPr>
          <p:cNvPr id="134" name="Google Shape;134;g1aae9543248_12_8"/>
          <p:cNvSpPr txBox="1"/>
          <p:nvPr/>
        </p:nvSpPr>
        <p:spPr>
          <a:xfrm>
            <a:off x="3463125" y="3277738"/>
            <a:ext cx="1818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000" b="1" i="1">
                <a:latin typeface="Calibri"/>
                <a:ea typeface="Calibri"/>
                <a:cs typeface="Calibri"/>
                <a:sym typeface="Calibri"/>
              </a:rPr>
              <a:t>Conversores para nanoredes híbridas CC/CA</a:t>
            </a:r>
            <a:endParaRPr sz="1000" b="1" i="1">
              <a:latin typeface="Calibri"/>
              <a:ea typeface="Calibri"/>
              <a:cs typeface="Calibri"/>
              <a:sym typeface="Calibri"/>
            </a:endParaRPr>
          </a:p>
        </p:txBody>
      </p:sp>
      <p:sp>
        <p:nvSpPr>
          <p:cNvPr id="135" name="Google Shape;135;g1aae9543248_12_8"/>
          <p:cNvSpPr txBox="1"/>
          <p:nvPr/>
        </p:nvSpPr>
        <p:spPr>
          <a:xfrm>
            <a:off x="5993750" y="3277738"/>
            <a:ext cx="1818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000" b="1" i="1">
                <a:latin typeface="Calibri"/>
                <a:ea typeface="Calibri"/>
                <a:cs typeface="Calibri"/>
                <a:sym typeface="Calibri"/>
              </a:rPr>
              <a:t>Sistema Digital Shadow</a:t>
            </a:r>
            <a:endParaRPr sz="1000" b="1" i="1">
              <a:latin typeface="Calibri"/>
              <a:ea typeface="Calibri"/>
              <a:cs typeface="Calibri"/>
              <a:sym typeface="Calibri"/>
            </a:endParaRPr>
          </a:p>
        </p:txBody>
      </p:sp>
      <p:pic>
        <p:nvPicPr>
          <p:cNvPr id="136" name="Google Shape;136;g1aae9543248_12_8"/>
          <p:cNvPicPr preferRelativeResize="0"/>
          <p:nvPr/>
        </p:nvPicPr>
        <p:blipFill>
          <a:blip r:embed="rId8">
            <a:alphaModFix/>
          </a:blip>
          <a:stretch>
            <a:fillRect/>
          </a:stretch>
        </p:blipFill>
        <p:spPr>
          <a:xfrm>
            <a:off x="5147350" y="3914700"/>
            <a:ext cx="1678450" cy="1994399"/>
          </a:xfrm>
          <a:prstGeom prst="rect">
            <a:avLst/>
          </a:prstGeom>
          <a:noFill/>
          <a:ln>
            <a:noFill/>
          </a:ln>
        </p:spPr>
      </p:pic>
      <p:pic>
        <p:nvPicPr>
          <p:cNvPr id="137" name="Google Shape;137;g1aae9543248_12_8"/>
          <p:cNvPicPr preferRelativeResize="0"/>
          <p:nvPr/>
        </p:nvPicPr>
        <p:blipFill>
          <a:blip r:embed="rId9">
            <a:alphaModFix/>
          </a:blip>
          <a:stretch>
            <a:fillRect/>
          </a:stretch>
        </p:blipFill>
        <p:spPr>
          <a:xfrm>
            <a:off x="8255200" y="1928613"/>
            <a:ext cx="1886648" cy="1414986"/>
          </a:xfrm>
          <a:prstGeom prst="rect">
            <a:avLst/>
          </a:prstGeom>
          <a:noFill/>
          <a:ln>
            <a:noFill/>
          </a:ln>
        </p:spPr>
      </p:pic>
      <p:sp>
        <p:nvSpPr>
          <p:cNvPr id="138" name="Google Shape;138;g1aae9543248_12_8"/>
          <p:cNvSpPr txBox="1"/>
          <p:nvPr/>
        </p:nvSpPr>
        <p:spPr>
          <a:xfrm>
            <a:off x="8289225" y="3307463"/>
            <a:ext cx="1818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000" b="1" i="1">
                <a:latin typeface="Calibri"/>
                <a:ea typeface="Calibri"/>
                <a:cs typeface="Calibri"/>
                <a:sym typeface="Calibri"/>
              </a:rPr>
              <a:t>Inversor PV Híbrido</a:t>
            </a:r>
            <a:endParaRPr sz="1000" b="1" i="1">
              <a:latin typeface="Calibri"/>
              <a:ea typeface="Calibri"/>
              <a:cs typeface="Calibri"/>
              <a:sym typeface="Calibri"/>
            </a:endParaRPr>
          </a:p>
        </p:txBody>
      </p:sp>
      <p:sp>
        <p:nvSpPr>
          <p:cNvPr id="139" name="Google Shape;139;g1aae9543248_12_8"/>
          <p:cNvSpPr txBox="1"/>
          <p:nvPr/>
        </p:nvSpPr>
        <p:spPr>
          <a:xfrm>
            <a:off x="5077275" y="5851225"/>
            <a:ext cx="1818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000" b="1" i="1">
                <a:latin typeface="Calibri"/>
                <a:ea typeface="Calibri"/>
                <a:cs typeface="Calibri"/>
                <a:sym typeface="Calibri"/>
              </a:rPr>
              <a:t>Sistema de Gerenciamento de </a:t>
            </a:r>
            <a:endParaRPr sz="1000" b="1" i="1">
              <a:latin typeface="Calibri"/>
              <a:ea typeface="Calibri"/>
              <a:cs typeface="Calibri"/>
              <a:sym typeface="Calibri"/>
            </a:endParaRPr>
          </a:p>
          <a:p>
            <a:pPr marL="0" lvl="0" indent="0" algn="ctr" rtl="0">
              <a:spcBef>
                <a:spcPts val="0"/>
              </a:spcBef>
              <a:spcAft>
                <a:spcPts val="0"/>
              </a:spcAft>
              <a:buNone/>
            </a:pPr>
            <a:r>
              <a:rPr lang="pt-BR" sz="1000" b="1" i="1">
                <a:latin typeface="Calibri"/>
                <a:ea typeface="Calibri"/>
                <a:cs typeface="Calibri"/>
                <a:sym typeface="Calibri"/>
              </a:rPr>
              <a:t>Redes de Distribuição com GD</a:t>
            </a:r>
            <a:endParaRPr sz="1000" b="1" i="1">
              <a:latin typeface="Calibri"/>
              <a:ea typeface="Calibri"/>
              <a:cs typeface="Calibri"/>
              <a:sym typeface="Calibri"/>
            </a:endParaRPr>
          </a:p>
        </p:txBody>
      </p:sp>
      <p:sp>
        <p:nvSpPr>
          <p:cNvPr id="140" name="Google Shape;140;g1aae9543248_12_8"/>
          <p:cNvSpPr/>
          <p:nvPr/>
        </p:nvSpPr>
        <p:spPr>
          <a:xfrm>
            <a:off x="4235025" y="4667550"/>
            <a:ext cx="674100" cy="412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g1aae9543248_12_8"/>
          <p:cNvSpPr/>
          <p:nvPr/>
        </p:nvSpPr>
        <p:spPr>
          <a:xfrm>
            <a:off x="7138250" y="4667550"/>
            <a:ext cx="674100" cy="4125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p:nvPr/>
        </p:nvSpPr>
        <p:spPr>
          <a:xfrm>
            <a:off x="858308" y="718446"/>
            <a:ext cx="102975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pt-BR" sz="2800" b="1" i="1" u="none" strike="noStrike" cap="none">
                <a:solidFill>
                  <a:srgbClr val="0F1966"/>
                </a:solidFill>
                <a:latin typeface="Calibri"/>
                <a:ea typeface="Calibri"/>
                <a:cs typeface="Calibri"/>
                <a:sym typeface="Calibri"/>
              </a:rPr>
              <a:t>Resultados esperados </a:t>
            </a:r>
            <a:r>
              <a:rPr lang="pt-BR" sz="2800" b="1" i="0" u="none" strike="noStrike" cap="none">
                <a:solidFill>
                  <a:srgbClr val="0F1966"/>
                </a:solidFill>
                <a:latin typeface="Calibri"/>
                <a:ea typeface="Calibri"/>
                <a:cs typeface="Calibri"/>
                <a:sym typeface="Calibri"/>
              </a:rPr>
              <a:t>-  Sistemas de Geração Distribuída com Gerenciamento Inteligente de Microrredes (UTFPR-PB):</a:t>
            </a:r>
            <a:endParaRPr sz="2800" b="1" i="0" u="none" strike="noStrike" cap="none">
              <a:solidFill>
                <a:srgbClr val="000000"/>
              </a:solidFill>
              <a:latin typeface="Arial"/>
              <a:ea typeface="Arial"/>
              <a:cs typeface="Arial"/>
              <a:sym typeface="Arial"/>
            </a:endParaRPr>
          </a:p>
        </p:txBody>
      </p:sp>
      <p:graphicFrame>
        <p:nvGraphicFramePr>
          <p:cNvPr id="147" name="Google Shape;147;p22"/>
          <p:cNvGraphicFramePr/>
          <p:nvPr>
            <p:extLst>
              <p:ext uri="{D42A27DB-BD31-4B8C-83A1-F6EECF244321}">
                <p14:modId xmlns:p14="http://schemas.microsoft.com/office/powerpoint/2010/main" val="1429825173"/>
              </p:ext>
            </p:extLst>
          </p:nvPr>
        </p:nvGraphicFramePr>
        <p:xfrm>
          <a:off x="695568" y="1827497"/>
          <a:ext cx="10623050" cy="4709170"/>
        </p:xfrm>
        <a:graphic>
          <a:graphicData uri="http://schemas.openxmlformats.org/drawingml/2006/table">
            <a:tbl>
              <a:tblPr firstRow="1" bandRow="1">
                <a:noFill/>
                <a:tableStyleId>{BAC793B3-C58F-404A-B354-A3853C9BA134}</a:tableStyleId>
              </a:tblPr>
              <a:tblGrid>
                <a:gridCol w="10623050">
                  <a:extLst>
                    <a:ext uri="{9D8B030D-6E8A-4147-A177-3AD203B41FA5}">
                      <a16:colId xmlns:a16="http://schemas.microsoft.com/office/drawing/2014/main" val="20000"/>
                    </a:ext>
                  </a:extLst>
                </a:gridCol>
              </a:tblGrid>
              <a:tr h="370850">
                <a:tc>
                  <a:txBody>
                    <a:bodyPr/>
                    <a:lstStyle/>
                    <a:p>
                      <a:pPr marL="342900" marR="0" lvl="0" indent="-342900" algn="l" rtl="0">
                        <a:lnSpc>
                          <a:spcPct val="100000"/>
                        </a:lnSpc>
                        <a:spcBef>
                          <a:spcPts val="0"/>
                        </a:spcBef>
                        <a:spcAft>
                          <a:spcPts val="0"/>
                        </a:spcAft>
                        <a:buClr>
                          <a:schemeClr val="bg1"/>
                        </a:buClr>
                        <a:buSzPts val="1900"/>
                        <a:buFont typeface="Wingdings" panose="05000000000000000000" pitchFamily="2" charset="2"/>
                        <a:buChar char="ü"/>
                      </a:pPr>
                      <a:r>
                        <a:rPr lang="pt-BR" sz="1900" b="0" u="none" strike="noStrike" cap="none" dirty="0">
                          <a:solidFill>
                            <a:schemeClr val="lt1"/>
                          </a:solidFill>
                        </a:rPr>
                        <a:t>Dar prosseguimento no desenvolvimento de técnicas e dispositivos para o controle e gerenciamento de sistemas para </a:t>
                      </a:r>
                      <a:r>
                        <a:rPr lang="pt-BR" sz="1900" b="0" u="none" strike="noStrike" cap="none">
                          <a:solidFill>
                            <a:schemeClr val="lt1"/>
                          </a:solidFill>
                        </a:rPr>
                        <a:t>geração distribuída;</a:t>
                      </a:r>
                      <a:endParaRPr dirty="0"/>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endParaRPr sz="1400" b="0" u="none" strike="noStrike" cap="none" dirty="0"/>
                    </a:p>
                    <a:p>
                      <a:pPr marL="342900" marR="0" lvl="0" indent="-342900" algn="l" rtl="0">
                        <a:lnSpc>
                          <a:spcPct val="100000"/>
                        </a:lnSpc>
                        <a:spcBef>
                          <a:spcPts val="0"/>
                        </a:spcBef>
                        <a:spcAft>
                          <a:spcPts val="0"/>
                        </a:spcAft>
                        <a:buClr>
                          <a:schemeClr val="bg1"/>
                        </a:buClr>
                        <a:buSzPts val="1900"/>
                        <a:buFont typeface="Wingdings" panose="05000000000000000000" pitchFamily="2" charset="2"/>
                        <a:buChar char="ü"/>
                      </a:pPr>
                      <a:r>
                        <a:rPr lang="pt-BR" sz="1900" b="0" u="none" strike="noStrike" cap="none" dirty="0">
                          <a:solidFill>
                            <a:schemeClr val="lt1"/>
                          </a:solidFill>
                        </a:rPr>
                        <a:t>Buscar proteção intelectual onde </a:t>
                      </a:r>
                      <a:r>
                        <a:rPr lang="pt-BR" sz="1900" b="0" u="none" strike="noStrike" cap="none">
                          <a:solidFill>
                            <a:schemeClr val="lt1"/>
                          </a:solidFill>
                        </a:rPr>
                        <a:t>for cabível;</a:t>
                      </a:r>
                      <a:endParaRPr dirty="0"/>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endParaRPr sz="1400" b="0" u="none" strike="noStrike" cap="none" dirty="0"/>
                    </a:p>
                    <a:p>
                      <a:pPr marL="342900" marR="0" lvl="0" indent="-342900" algn="l" rtl="0">
                        <a:lnSpc>
                          <a:spcPct val="100000"/>
                        </a:lnSpc>
                        <a:spcBef>
                          <a:spcPts val="0"/>
                        </a:spcBef>
                        <a:spcAft>
                          <a:spcPts val="0"/>
                        </a:spcAft>
                        <a:buClr>
                          <a:schemeClr val="bg1"/>
                        </a:buClr>
                        <a:buSzPts val="1900"/>
                        <a:buFont typeface="Wingdings" panose="05000000000000000000" pitchFamily="2" charset="2"/>
                        <a:buChar char="ü"/>
                      </a:pPr>
                      <a:r>
                        <a:rPr lang="pt-BR" sz="1900" b="0" u="none" strike="noStrike" cap="none" dirty="0">
                          <a:solidFill>
                            <a:schemeClr val="lt1"/>
                          </a:solidFill>
                        </a:rPr>
                        <a:t>Prospectar parceiros industriais para possível transferência </a:t>
                      </a:r>
                      <a:r>
                        <a:rPr lang="pt-BR" sz="1900" b="0" u="none" strike="noStrike" cap="none">
                          <a:solidFill>
                            <a:schemeClr val="lt1"/>
                          </a:solidFill>
                        </a:rPr>
                        <a:t>de tecnologia;</a:t>
                      </a:r>
                      <a:endParaRPr sz="1900" b="0" u="none" strike="noStrike" cap="none" dirty="0">
                        <a:solidFill>
                          <a:schemeClr val="lt1"/>
                        </a:solidFill>
                      </a:endParaRPr>
                    </a:p>
                    <a:p>
                      <a:pPr marL="914400" marR="0" lvl="1" indent="-349250" algn="l" rtl="0">
                        <a:lnSpc>
                          <a:spcPct val="100000"/>
                        </a:lnSpc>
                        <a:spcBef>
                          <a:spcPts val="0"/>
                        </a:spcBef>
                        <a:spcAft>
                          <a:spcPts val="0"/>
                        </a:spcAft>
                        <a:buClr>
                          <a:schemeClr val="bg1"/>
                        </a:buClr>
                        <a:buSzPts val="1900"/>
                        <a:buFont typeface="Courier New" panose="02070309020205020404" pitchFamily="49" charset="0"/>
                        <a:buChar char="o"/>
                      </a:pPr>
                      <a:r>
                        <a:rPr lang="pt-BR" sz="1900" b="0" dirty="0"/>
                        <a:t>Há discussões sobre parceria com indústria do Parque Tecnológico de </a:t>
                      </a:r>
                      <a:r>
                        <a:rPr lang="pt-BR" sz="1900" b="0"/>
                        <a:t>Pato Branco;</a:t>
                      </a:r>
                      <a:endParaRPr sz="1900" b="0" dirty="0"/>
                    </a:p>
                    <a:p>
                      <a:pPr marL="914400" marR="0" lvl="1" indent="-349250" algn="l" rtl="0">
                        <a:lnSpc>
                          <a:spcPct val="100000"/>
                        </a:lnSpc>
                        <a:spcBef>
                          <a:spcPts val="0"/>
                        </a:spcBef>
                        <a:spcAft>
                          <a:spcPts val="0"/>
                        </a:spcAft>
                        <a:buClr>
                          <a:schemeClr val="bg1"/>
                        </a:buClr>
                        <a:buSzPts val="1900"/>
                        <a:buFont typeface="Courier New" panose="02070309020205020404" pitchFamily="49" charset="0"/>
                        <a:buChar char="o"/>
                      </a:pPr>
                      <a:r>
                        <a:rPr lang="pt-BR" sz="1900" b="0" dirty="0"/>
                        <a:t>Está em análise da COPEL um possível projeto piloto absorvendo o que já </a:t>
                      </a:r>
                      <a:r>
                        <a:rPr lang="pt-BR" sz="1900" b="0"/>
                        <a:t>foi desenvolvido;</a:t>
                      </a:r>
                      <a:endParaRPr sz="1900" b="0" dirty="0"/>
                    </a:p>
                    <a:p>
                      <a:pPr marL="914400" marR="0" lvl="1" indent="-349250" algn="l" rtl="0">
                        <a:lnSpc>
                          <a:spcPct val="100000"/>
                        </a:lnSpc>
                        <a:spcBef>
                          <a:spcPts val="0"/>
                        </a:spcBef>
                        <a:spcAft>
                          <a:spcPts val="0"/>
                        </a:spcAft>
                        <a:buClr>
                          <a:schemeClr val="bg1"/>
                        </a:buClr>
                        <a:buSzPts val="1900"/>
                        <a:buFont typeface="Courier New" panose="02070309020205020404" pitchFamily="49" charset="0"/>
                        <a:buChar char="o"/>
                      </a:pPr>
                      <a:r>
                        <a:rPr lang="pt-BR" sz="1900" b="0" dirty="0"/>
                        <a:t>Buscar </a:t>
                      </a:r>
                      <a:r>
                        <a:rPr lang="pt-BR" sz="1900" b="0"/>
                        <a:t>parcerias internacionais;</a:t>
                      </a:r>
                      <a:endParaRPr sz="1900" b="0" dirty="0"/>
                    </a:p>
                    <a:p>
                      <a:pPr marL="406400" marR="0" lvl="0" indent="-285750" algn="l" rtl="0">
                        <a:lnSpc>
                          <a:spcPct val="100000"/>
                        </a:lnSpc>
                        <a:spcBef>
                          <a:spcPts val="0"/>
                        </a:spcBef>
                        <a:spcAft>
                          <a:spcPts val="0"/>
                        </a:spcAft>
                        <a:buClr>
                          <a:schemeClr val="bg1"/>
                        </a:buClr>
                        <a:buSzPts val="1900"/>
                        <a:buFont typeface="Wingdings" panose="05000000000000000000" pitchFamily="2" charset="2"/>
                        <a:buChar char="ü"/>
                      </a:pPr>
                      <a:endParaRPr sz="1400" b="0" u="none" strike="noStrike" cap="none" dirty="0"/>
                    </a:p>
                    <a:p>
                      <a:pPr marL="342900" marR="0" lvl="0" indent="-342900" algn="l" rtl="0">
                        <a:lnSpc>
                          <a:spcPct val="100000"/>
                        </a:lnSpc>
                        <a:spcBef>
                          <a:spcPts val="0"/>
                        </a:spcBef>
                        <a:spcAft>
                          <a:spcPts val="0"/>
                        </a:spcAft>
                        <a:buClr>
                          <a:schemeClr val="bg1"/>
                        </a:buClr>
                        <a:buSzPts val="1900"/>
                        <a:buFont typeface="Wingdings" panose="05000000000000000000" pitchFamily="2" charset="2"/>
                        <a:buChar char="ü"/>
                      </a:pPr>
                      <a:r>
                        <a:rPr lang="pt-BR" sz="1900" b="0" u="none" strike="noStrike" cap="none" dirty="0">
                          <a:solidFill>
                            <a:schemeClr val="lt1"/>
                          </a:solidFill>
                        </a:rPr>
                        <a:t>Dar prosseguimento a elaboração e publicação de artigos científicos para divulgação dos </a:t>
                      </a:r>
                      <a:r>
                        <a:rPr lang="pt-BR" sz="1900" b="0" u="none" strike="noStrike" cap="none">
                          <a:solidFill>
                            <a:schemeClr val="lt1"/>
                          </a:solidFill>
                        </a:rPr>
                        <a:t>trabalhos realizados;</a:t>
                      </a:r>
                      <a:endParaRPr dirty="0"/>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endParaRPr sz="1400" b="0" u="none" strike="noStrike" cap="none" dirty="0"/>
                    </a:p>
                    <a:p>
                      <a:pPr marL="342900" marR="0" lvl="0" indent="-342900" algn="l" rtl="0">
                        <a:lnSpc>
                          <a:spcPct val="100000"/>
                        </a:lnSpc>
                        <a:spcBef>
                          <a:spcPts val="0"/>
                        </a:spcBef>
                        <a:spcAft>
                          <a:spcPts val="0"/>
                        </a:spcAft>
                        <a:buClr>
                          <a:schemeClr val="bg1"/>
                        </a:buClr>
                        <a:buSzPts val="1900"/>
                        <a:buFont typeface="Wingdings" panose="05000000000000000000" pitchFamily="2" charset="2"/>
                        <a:buChar char="ü"/>
                      </a:pPr>
                      <a:r>
                        <a:rPr lang="pt-BR" sz="1900" b="0" u="none" strike="noStrike" cap="none" dirty="0">
                          <a:solidFill>
                            <a:schemeClr val="lt1"/>
                          </a:solidFill>
                        </a:rPr>
                        <a:t>Orientar trabalhos de TCC, IC e mestrado para formar profissionais altamente qualificados para atuar no setor </a:t>
                      </a:r>
                      <a:r>
                        <a:rPr lang="pt-BR" sz="1900" b="0" u="none" strike="noStrike" cap="none" dirty="0" err="1">
                          <a:solidFill>
                            <a:schemeClr val="lt1"/>
                          </a:solidFill>
                        </a:rPr>
                        <a:t>eletro-eletrônico</a:t>
                      </a:r>
                      <a:r>
                        <a:rPr lang="pt-BR" sz="1900" b="0" u="none" strike="noStrike" cap="none" dirty="0">
                          <a:solidFill>
                            <a:schemeClr val="lt1"/>
                          </a:solidFill>
                        </a:rPr>
                        <a:t> capazes de lidar com temas atuais e os problemas inerentes à geração distribuída.</a:t>
                      </a:r>
                      <a:endParaRPr sz="1400" b="0" u="none" strike="noStrike" cap="none" dirty="0"/>
                    </a:p>
                  </a:txBody>
                  <a:tcPr marL="91450" marR="91450" marT="45725" marB="45725">
                    <a:solidFill>
                      <a:srgbClr val="1F3864"/>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g1b51a250066_2_0"/>
          <p:cNvPicPr preferRelativeResize="0"/>
          <p:nvPr/>
        </p:nvPicPr>
        <p:blipFill>
          <a:blip r:embed="rId3">
            <a:alphaModFix/>
          </a:blip>
          <a:stretch>
            <a:fillRect/>
          </a:stretch>
        </p:blipFill>
        <p:spPr>
          <a:xfrm>
            <a:off x="183650" y="2037025"/>
            <a:ext cx="3383950" cy="3587725"/>
          </a:xfrm>
          <a:prstGeom prst="rect">
            <a:avLst/>
          </a:prstGeom>
          <a:noFill/>
          <a:ln>
            <a:noFill/>
          </a:ln>
        </p:spPr>
      </p:pic>
      <p:pic>
        <p:nvPicPr>
          <p:cNvPr id="165" name="Google Shape;165;g1b51a250066_2_0"/>
          <p:cNvPicPr preferRelativeResize="0"/>
          <p:nvPr/>
        </p:nvPicPr>
        <p:blipFill>
          <a:blip r:embed="rId4">
            <a:alphaModFix/>
          </a:blip>
          <a:stretch>
            <a:fillRect/>
          </a:stretch>
        </p:blipFill>
        <p:spPr>
          <a:xfrm>
            <a:off x="4020763" y="1876325"/>
            <a:ext cx="2753275" cy="4465499"/>
          </a:xfrm>
          <a:prstGeom prst="rect">
            <a:avLst/>
          </a:prstGeom>
          <a:noFill/>
          <a:ln>
            <a:noFill/>
          </a:ln>
        </p:spPr>
      </p:pic>
      <p:sp>
        <p:nvSpPr>
          <p:cNvPr id="166" name="Google Shape;166;g1b51a250066_2_0"/>
          <p:cNvSpPr txBox="1"/>
          <p:nvPr/>
        </p:nvSpPr>
        <p:spPr>
          <a:xfrm>
            <a:off x="78100" y="952925"/>
            <a:ext cx="10638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2400" b="1">
                <a:solidFill>
                  <a:srgbClr val="0F1966"/>
                </a:solidFill>
                <a:latin typeface="Calibri"/>
                <a:ea typeface="Calibri"/>
                <a:cs typeface="Calibri"/>
                <a:sym typeface="Calibri"/>
              </a:rPr>
              <a:t>Reaproveitamento de resíduos sólidos da indústria de pescados com potencial bioativo &amp; Qualidade e consumo de água (UTFPR-FB &amp; UNIOESTE-FB):</a:t>
            </a:r>
            <a:endParaRPr sz="2400" b="1">
              <a:solidFill>
                <a:schemeClr val="dk1"/>
              </a:solidFill>
            </a:endParaRPr>
          </a:p>
        </p:txBody>
      </p:sp>
      <p:pic>
        <p:nvPicPr>
          <p:cNvPr id="167" name="Google Shape;167;g1b51a250066_2_0"/>
          <p:cNvPicPr preferRelativeResize="0"/>
          <p:nvPr/>
        </p:nvPicPr>
        <p:blipFill>
          <a:blip r:embed="rId5">
            <a:alphaModFix/>
          </a:blip>
          <a:stretch>
            <a:fillRect/>
          </a:stretch>
        </p:blipFill>
        <p:spPr>
          <a:xfrm>
            <a:off x="6886025" y="3373025"/>
            <a:ext cx="3127430" cy="923400"/>
          </a:xfrm>
          <a:prstGeom prst="rect">
            <a:avLst/>
          </a:prstGeom>
          <a:noFill/>
          <a:ln>
            <a:noFill/>
          </a:ln>
        </p:spPr>
      </p:pic>
      <p:pic>
        <p:nvPicPr>
          <p:cNvPr id="168" name="Google Shape;168;g1b51a250066_2_0"/>
          <p:cNvPicPr preferRelativeResize="0"/>
          <p:nvPr/>
        </p:nvPicPr>
        <p:blipFill>
          <a:blip r:embed="rId6">
            <a:alphaModFix/>
          </a:blip>
          <a:stretch>
            <a:fillRect/>
          </a:stretch>
        </p:blipFill>
        <p:spPr>
          <a:xfrm>
            <a:off x="6886013" y="2106825"/>
            <a:ext cx="2607237" cy="1035700"/>
          </a:xfrm>
          <a:prstGeom prst="rect">
            <a:avLst/>
          </a:prstGeom>
          <a:noFill/>
          <a:ln>
            <a:noFill/>
          </a:ln>
        </p:spPr>
      </p:pic>
      <p:pic>
        <p:nvPicPr>
          <p:cNvPr id="169" name="Google Shape;169;g1b51a250066_2_0"/>
          <p:cNvPicPr preferRelativeResize="0"/>
          <p:nvPr/>
        </p:nvPicPr>
        <p:blipFill>
          <a:blip r:embed="rId7">
            <a:alphaModFix/>
          </a:blip>
          <a:stretch>
            <a:fillRect/>
          </a:stretch>
        </p:blipFill>
        <p:spPr>
          <a:xfrm>
            <a:off x="9392267" y="2017300"/>
            <a:ext cx="2820183" cy="1185575"/>
          </a:xfrm>
          <a:prstGeom prst="rect">
            <a:avLst/>
          </a:prstGeom>
          <a:noFill/>
          <a:ln>
            <a:noFill/>
          </a:ln>
        </p:spPr>
      </p:pic>
      <p:pic>
        <p:nvPicPr>
          <p:cNvPr id="170" name="Google Shape;170;g1b51a250066_2_0"/>
          <p:cNvPicPr preferRelativeResize="0"/>
          <p:nvPr/>
        </p:nvPicPr>
        <p:blipFill>
          <a:blip r:embed="rId8">
            <a:alphaModFix/>
          </a:blip>
          <a:stretch>
            <a:fillRect/>
          </a:stretch>
        </p:blipFill>
        <p:spPr>
          <a:xfrm>
            <a:off x="10116389" y="3342850"/>
            <a:ext cx="1917098" cy="1096050"/>
          </a:xfrm>
          <a:prstGeom prst="rect">
            <a:avLst/>
          </a:prstGeom>
          <a:noFill/>
          <a:ln>
            <a:noFill/>
          </a:ln>
        </p:spPr>
      </p:pic>
      <p:pic>
        <p:nvPicPr>
          <p:cNvPr id="171" name="Google Shape;171;g1b51a250066_2_0"/>
          <p:cNvPicPr preferRelativeResize="0"/>
          <p:nvPr/>
        </p:nvPicPr>
        <p:blipFill>
          <a:blip r:embed="rId9">
            <a:alphaModFix/>
          </a:blip>
          <a:stretch>
            <a:fillRect/>
          </a:stretch>
        </p:blipFill>
        <p:spPr>
          <a:xfrm>
            <a:off x="7173186" y="4387762"/>
            <a:ext cx="2378000" cy="1337326"/>
          </a:xfrm>
          <a:prstGeom prst="rect">
            <a:avLst/>
          </a:prstGeom>
          <a:noFill/>
          <a:ln>
            <a:noFill/>
          </a:ln>
        </p:spPr>
      </p:pic>
      <p:pic>
        <p:nvPicPr>
          <p:cNvPr id="172" name="Google Shape;172;g1b51a250066_2_0"/>
          <p:cNvPicPr preferRelativeResize="0"/>
          <p:nvPr/>
        </p:nvPicPr>
        <p:blipFill>
          <a:blip r:embed="rId10">
            <a:alphaModFix/>
          </a:blip>
          <a:stretch>
            <a:fillRect/>
          </a:stretch>
        </p:blipFill>
        <p:spPr>
          <a:xfrm>
            <a:off x="6886025" y="5624758"/>
            <a:ext cx="2378000" cy="885288"/>
          </a:xfrm>
          <a:prstGeom prst="rect">
            <a:avLst/>
          </a:prstGeom>
          <a:noFill/>
          <a:ln>
            <a:noFill/>
          </a:ln>
        </p:spPr>
      </p:pic>
      <p:pic>
        <p:nvPicPr>
          <p:cNvPr id="173" name="Google Shape;173;g1b51a250066_2_0"/>
          <p:cNvPicPr preferRelativeResize="0"/>
          <p:nvPr/>
        </p:nvPicPr>
        <p:blipFill>
          <a:blip r:embed="rId11">
            <a:alphaModFix/>
          </a:blip>
          <a:stretch>
            <a:fillRect/>
          </a:stretch>
        </p:blipFill>
        <p:spPr>
          <a:xfrm>
            <a:off x="9741475" y="5156253"/>
            <a:ext cx="2117100" cy="1185571"/>
          </a:xfrm>
          <a:prstGeom prst="rect">
            <a:avLst/>
          </a:prstGeom>
          <a:noFill/>
          <a:ln>
            <a:noFill/>
          </a:ln>
        </p:spPr>
      </p:pic>
      <p:sp>
        <p:nvSpPr>
          <p:cNvPr id="174" name="Google Shape;174;g1b51a250066_2_0"/>
          <p:cNvSpPr txBox="1"/>
          <p:nvPr/>
        </p:nvSpPr>
        <p:spPr>
          <a:xfrm>
            <a:off x="69400" y="5568650"/>
            <a:ext cx="3839400" cy="997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pt-BR" sz="1600" b="1">
                <a:solidFill>
                  <a:schemeClr val="dk1"/>
                </a:solidFill>
              </a:rPr>
              <a:t>Contato</a:t>
            </a:r>
            <a:endParaRPr sz="1600" b="1">
              <a:solidFill>
                <a:schemeClr val="dk1"/>
              </a:solidFill>
            </a:endParaRPr>
          </a:p>
          <a:p>
            <a:pPr marL="0" lvl="0" indent="0" algn="ctr" rtl="0">
              <a:lnSpc>
                <a:spcPct val="115000"/>
              </a:lnSpc>
              <a:spcBef>
                <a:spcPts val="0"/>
              </a:spcBef>
              <a:spcAft>
                <a:spcPts val="0"/>
              </a:spcAft>
              <a:buNone/>
            </a:pPr>
            <a:r>
              <a:rPr lang="pt-BR" sz="1600" b="1">
                <a:solidFill>
                  <a:schemeClr val="dk1"/>
                </a:solidFill>
              </a:rPr>
              <a:t>Elisângela Düsman</a:t>
            </a:r>
            <a:endParaRPr sz="1600" b="1">
              <a:solidFill>
                <a:schemeClr val="dk1"/>
              </a:solidFill>
            </a:endParaRPr>
          </a:p>
          <a:p>
            <a:pPr marL="0" lvl="0" indent="0" algn="ctr" rtl="0">
              <a:lnSpc>
                <a:spcPct val="115000"/>
              </a:lnSpc>
              <a:spcBef>
                <a:spcPts val="0"/>
              </a:spcBef>
              <a:spcAft>
                <a:spcPts val="0"/>
              </a:spcAft>
              <a:buNone/>
            </a:pPr>
            <a:r>
              <a:rPr lang="pt-BR" sz="1600" b="1">
                <a:solidFill>
                  <a:schemeClr val="dk1"/>
                </a:solidFill>
              </a:rPr>
              <a:t>edusman@utfpr.edu.br</a:t>
            </a:r>
            <a:endParaRPr sz="1600" b="1">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1aae9543248_7_10"/>
          <p:cNvSpPr txBox="1"/>
          <p:nvPr/>
        </p:nvSpPr>
        <p:spPr>
          <a:xfrm>
            <a:off x="91830" y="738615"/>
            <a:ext cx="106641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pt-BR" sz="2400" b="1" i="1" u="none" strike="noStrike" cap="none">
                <a:solidFill>
                  <a:srgbClr val="0F1966"/>
                </a:solidFill>
                <a:latin typeface="Calibri"/>
                <a:ea typeface="Calibri"/>
                <a:cs typeface="Calibri"/>
                <a:sym typeface="Calibri"/>
              </a:rPr>
              <a:t>Resultados alcançados </a:t>
            </a:r>
            <a:r>
              <a:rPr lang="pt-BR" sz="2400" b="1" i="0" u="none" strike="noStrike" cap="none">
                <a:solidFill>
                  <a:srgbClr val="0F1966"/>
                </a:solidFill>
                <a:latin typeface="Calibri"/>
                <a:ea typeface="Calibri"/>
                <a:cs typeface="Calibri"/>
                <a:sym typeface="Calibri"/>
              </a:rPr>
              <a:t>-  Reaproveitamento de resíduos sólidos da indústria de pescados com potencial bioativo &amp; Qualidade e consumo de água (UTFPR-FB &amp; UNIOESTE-FB):</a:t>
            </a:r>
            <a:endParaRPr sz="2400" b="1" i="0" u="none" strike="noStrike" cap="none">
              <a:solidFill>
                <a:srgbClr val="000000"/>
              </a:solidFill>
              <a:latin typeface="Arial"/>
              <a:ea typeface="Arial"/>
              <a:cs typeface="Arial"/>
              <a:sym typeface="Arial"/>
            </a:endParaRPr>
          </a:p>
        </p:txBody>
      </p:sp>
      <p:graphicFrame>
        <p:nvGraphicFramePr>
          <p:cNvPr id="180" name="Google Shape;180;g1aae9543248_7_10"/>
          <p:cNvGraphicFramePr/>
          <p:nvPr>
            <p:extLst>
              <p:ext uri="{D42A27DB-BD31-4B8C-83A1-F6EECF244321}">
                <p14:modId xmlns:p14="http://schemas.microsoft.com/office/powerpoint/2010/main" val="3980763067"/>
              </p:ext>
            </p:extLst>
          </p:nvPr>
        </p:nvGraphicFramePr>
        <p:xfrm>
          <a:off x="220784" y="2009222"/>
          <a:ext cx="11613650" cy="4754890"/>
        </p:xfrm>
        <a:graphic>
          <a:graphicData uri="http://schemas.openxmlformats.org/drawingml/2006/table">
            <a:tbl>
              <a:tblPr firstRow="1" bandRow="1">
                <a:noFill/>
                <a:tableStyleId>{BAC793B3-C58F-404A-B354-A3853C9BA134}</a:tableStyleId>
              </a:tblPr>
              <a:tblGrid>
                <a:gridCol w="7188200">
                  <a:extLst>
                    <a:ext uri="{9D8B030D-6E8A-4147-A177-3AD203B41FA5}">
                      <a16:colId xmlns:a16="http://schemas.microsoft.com/office/drawing/2014/main" val="20000"/>
                    </a:ext>
                  </a:extLst>
                </a:gridCol>
                <a:gridCol w="4425450">
                  <a:extLst>
                    <a:ext uri="{9D8B030D-6E8A-4147-A177-3AD203B41FA5}">
                      <a16:colId xmlns:a16="http://schemas.microsoft.com/office/drawing/2014/main" val="20001"/>
                    </a:ext>
                  </a:extLst>
                </a:gridCol>
              </a:tblGrid>
              <a:tr h="370850">
                <a:tc>
                  <a:txBody>
                    <a:bodyPr/>
                    <a:lstStyle/>
                    <a:p>
                      <a:pPr marL="28575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u="none" strike="noStrike" cap="none" dirty="0">
                          <a:solidFill>
                            <a:schemeClr val="lt1"/>
                          </a:solidFill>
                        </a:rPr>
                        <a:t>TÉCNICAS E PROTÓTIPOS GERADOS:</a:t>
                      </a:r>
                      <a:endParaRPr sz="1800" u="none" strike="noStrike" cap="none" dirty="0"/>
                    </a:p>
                    <a:p>
                      <a:pPr marL="285750" marR="0" lvl="0" indent="-285750" algn="l" rtl="0">
                        <a:lnSpc>
                          <a:spcPct val="100000"/>
                        </a:lnSpc>
                        <a:spcBef>
                          <a:spcPts val="0"/>
                        </a:spcBef>
                        <a:spcAft>
                          <a:spcPts val="0"/>
                        </a:spcAft>
                        <a:buClr>
                          <a:schemeClr val="bg1"/>
                        </a:buClr>
                        <a:buSzPts val="1800"/>
                        <a:buFont typeface="Wingdings" panose="05000000000000000000" pitchFamily="2" charset="2"/>
                        <a:buChar char="ü"/>
                      </a:pPr>
                      <a:endParaRPr sz="1800" u="none" strike="noStrike" cap="none" dirty="0">
                        <a:solidFill>
                          <a:schemeClr val="lt1"/>
                        </a:solidFill>
                      </a:endParaRPr>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800" b="0" u="none" strike="noStrike" cap="none" dirty="0"/>
                        <a:t>Alto rendimento de extração de glicosaminoglicanos de escamas de tilápia na otimização que está </a:t>
                      </a:r>
                      <a:r>
                        <a:rPr lang="pt-BR" sz="1800" b="0" u="none" strike="noStrike" cap="none"/>
                        <a:t>sendo realizada;</a:t>
                      </a:r>
                      <a:endParaRPr dirty="0"/>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800" b="0" u="none" strike="noStrike" cap="none" dirty="0"/>
                        <a:t>Parceria e intercâmbio com a empresas (exemplo: pescados), Secretarias de Saúde e Meio Ambiente dos Municípios da região sudoeste do estado do Paraná e </a:t>
                      </a:r>
                      <a:r>
                        <a:rPr lang="pt-BR" sz="1800" b="0" u="none" strike="noStrike" cap="none"/>
                        <a:t>a SANEPAR;</a:t>
                      </a:r>
                      <a:endParaRPr dirty="0"/>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800" b="0" u="none" strike="noStrike" cap="none" dirty="0"/>
                        <a:t>Parceria Internacional com o Instituto Politécnico de Bragança (</a:t>
                      </a:r>
                      <a:r>
                        <a:rPr lang="pt-BR" sz="1800" b="0" u="none" strike="noStrike" cap="none"/>
                        <a:t>Portugal);</a:t>
                      </a:r>
                      <a:endParaRPr dirty="0"/>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800" b="0" u="none" strike="noStrike" cap="none" dirty="0"/>
                        <a:t>Parceria com a Universidade Federal da Fronteira Sul, Instituto Federal do Paraná de Coronel Vivida, Universidade Federal do Paraná e Universidade Federal do Rio Grande </a:t>
                      </a:r>
                      <a:r>
                        <a:rPr lang="pt-BR" sz="1800" b="0" u="none" strike="noStrike" cap="none"/>
                        <a:t>do Sul;</a:t>
                      </a:r>
                      <a:endParaRPr dirty="0"/>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800" b="0" u="none" strike="noStrike" cap="none" dirty="0"/>
                        <a:t>Identificada presença de agroquímicos, hormônios e outros poluentes nas águas de rios da região Sudoeste, com efeito </a:t>
                      </a:r>
                      <a:r>
                        <a:rPr lang="pt-BR" sz="1800" b="0" u="none" strike="noStrike" cap="none" dirty="0" err="1"/>
                        <a:t>ecotoxicológico</a:t>
                      </a:r>
                      <a:r>
                        <a:rPr lang="pt-BR" sz="1800" b="0" u="none" strike="noStrike" cap="none" dirty="0"/>
                        <a:t>.</a:t>
                      </a:r>
                      <a:endParaRPr sz="1800" b="0" u="none" strike="noStrike" cap="none" dirty="0"/>
                    </a:p>
                    <a:p>
                      <a:pPr marL="29210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b="0" dirty="0"/>
                        <a:t>Projeto em Incubadora.</a:t>
                      </a:r>
                      <a:endParaRPr sz="1800" b="0" dirty="0"/>
                    </a:p>
                    <a:p>
                      <a:pPr marL="29210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b="0" dirty="0"/>
                        <a:t>Prêmios em Eventos Científicos.</a:t>
                      </a:r>
                      <a:endParaRPr sz="1800" b="0" dirty="0"/>
                    </a:p>
                  </a:txBody>
                  <a:tcPr marL="91450" marR="91450" marT="45725" marB="45725">
                    <a:solidFill>
                      <a:srgbClr val="1F3864"/>
                    </a:solidFill>
                  </a:tcPr>
                </a:tc>
                <a:tc>
                  <a:txBody>
                    <a:bodyPr/>
                    <a:lstStyle/>
                    <a:p>
                      <a:pPr marL="28575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u="none" strike="noStrike" cap="none" dirty="0">
                          <a:solidFill>
                            <a:schemeClr val="lt1"/>
                          </a:solidFill>
                        </a:rPr>
                        <a:t>ORIENTAÇÕES E PRODUÇÕES CIENTÍFICAS:</a:t>
                      </a:r>
                      <a:endParaRPr sz="1800" u="none" strike="noStrike" cap="none" dirty="0"/>
                    </a:p>
                    <a:p>
                      <a:pPr marL="285750" marR="0" lvl="0" indent="-285750" algn="l" rtl="0">
                        <a:lnSpc>
                          <a:spcPct val="100000"/>
                        </a:lnSpc>
                        <a:spcBef>
                          <a:spcPts val="0"/>
                        </a:spcBef>
                        <a:spcAft>
                          <a:spcPts val="0"/>
                        </a:spcAft>
                        <a:buClr>
                          <a:schemeClr val="bg1"/>
                        </a:buClr>
                        <a:buSzPts val="1800"/>
                        <a:buFont typeface="Wingdings" panose="05000000000000000000" pitchFamily="2" charset="2"/>
                        <a:buChar char="ü"/>
                      </a:pPr>
                      <a:endParaRPr sz="1800" u="none" strike="noStrike" cap="none" dirty="0">
                        <a:solidFill>
                          <a:schemeClr val="lt1"/>
                        </a:solidFill>
                      </a:endParaRPr>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800" b="0" dirty="0"/>
                        <a:t>Supervisões de Estágio Pós-Doutoral: 1 concluída e 1 </a:t>
                      </a:r>
                      <a:r>
                        <a:rPr lang="pt-BR" sz="1800" b="0"/>
                        <a:t>em andamento;</a:t>
                      </a:r>
                      <a:endParaRPr sz="1800" b="0" dirty="0"/>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800" b="0" u="none" strike="noStrike" cap="none" dirty="0"/>
                        <a:t>Orientações de dissertações de mestrado</a:t>
                      </a:r>
                      <a:r>
                        <a:rPr lang="pt-BR" sz="1800" b="0" dirty="0"/>
                        <a:t>: 12 concluídas e 6 </a:t>
                      </a:r>
                      <a:r>
                        <a:rPr lang="pt-BR" sz="1800" b="0"/>
                        <a:t>em andamento;</a:t>
                      </a:r>
                      <a:endParaRPr dirty="0"/>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800" b="0" u="none" strike="noStrike" cap="none" dirty="0"/>
                        <a:t>Técnicos</a:t>
                      </a:r>
                      <a:r>
                        <a:rPr lang="pt-BR" sz="1800" b="0" dirty="0"/>
                        <a:t>: 2 </a:t>
                      </a:r>
                      <a:r>
                        <a:rPr lang="pt-BR" sz="1800" b="0"/>
                        <a:t>em andamento</a:t>
                      </a:r>
                      <a:r>
                        <a:rPr lang="pt-BR" sz="1800" b="0" u="none" strike="noStrike" cap="none"/>
                        <a:t>;</a:t>
                      </a:r>
                      <a:endParaRPr dirty="0"/>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800" b="0" u="none" strike="noStrike" cap="none" dirty="0"/>
                        <a:t>Orientações de iniciação científica</a:t>
                      </a:r>
                      <a:r>
                        <a:rPr lang="pt-BR" sz="1800" b="0" dirty="0"/>
                        <a:t>: </a:t>
                      </a:r>
                      <a:r>
                        <a:rPr lang="pt-BR" sz="1800" b="0" u="none" strike="noStrike" cap="none" dirty="0"/>
                        <a:t>5</a:t>
                      </a:r>
                      <a:r>
                        <a:rPr lang="pt-BR" sz="1800" b="0" dirty="0"/>
                        <a:t>2 concluídas e 11 </a:t>
                      </a:r>
                      <a:r>
                        <a:rPr lang="pt-BR" sz="1800" b="0"/>
                        <a:t>em andamento</a:t>
                      </a:r>
                      <a:r>
                        <a:rPr lang="pt-BR" sz="1800" b="0" u="none" strike="noStrike" cap="none"/>
                        <a:t>;</a:t>
                      </a:r>
                      <a:endParaRPr sz="1800" b="0" u="none" strike="noStrike" cap="none" dirty="0"/>
                    </a:p>
                    <a:p>
                      <a:pPr marL="29210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b="0" dirty="0"/>
                        <a:t>Orientações de Trabalho de Conclusão de Curso</a:t>
                      </a:r>
                      <a:r>
                        <a:rPr lang="pt-BR" sz="1800" b="0"/>
                        <a:t>: 31;</a:t>
                      </a:r>
                      <a:endParaRPr sz="1800" b="0" dirty="0"/>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800" b="0" u="none" strike="noStrike" cap="none" dirty="0"/>
                        <a:t>Publicações de resumos científicos</a:t>
                      </a:r>
                      <a:r>
                        <a:rPr lang="pt-BR" sz="1800" b="0" u="none" strike="noStrike" cap="none"/>
                        <a:t>:  13</a:t>
                      </a:r>
                      <a:r>
                        <a:rPr lang="pt-BR" sz="1800" b="0"/>
                        <a:t>7;</a:t>
                      </a:r>
                      <a:endParaRPr sz="1800" b="0" dirty="0"/>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800" b="0" dirty="0"/>
                        <a:t>A</a:t>
                      </a:r>
                      <a:r>
                        <a:rPr lang="pt-BR" sz="1800" b="0" u="none" strike="noStrike" cap="none" dirty="0"/>
                        <a:t>rtigos científicos</a:t>
                      </a:r>
                      <a:r>
                        <a:rPr lang="pt-BR" sz="1800" b="0" dirty="0"/>
                        <a:t>: 96</a:t>
                      </a:r>
                      <a:r>
                        <a:rPr lang="pt-BR" sz="1800" b="0" u="none" strike="noStrike" cap="none" dirty="0"/>
                        <a:t>.</a:t>
                      </a:r>
                      <a:endParaRPr sz="1800" b="0" u="none" strike="noStrike" cap="none" dirty="0"/>
                    </a:p>
                    <a:p>
                      <a:pPr marL="285750" marR="0" lvl="0" indent="-285750" algn="l" rtl="0">
                        <a:lnSpc>
                          <a:spcPct val="100000"/>
                        </a:lnSpc>
                        <a:spcBef>
                          <a:spcPts val="0"/>
                        </a:spcBef>
                        <a:spcAft>
                          <a:spcPts val="0"/>
                        </a:spcAft>
                        <a:buClr>
                          <a:schemeClr val="bg1"/>
                        </a:buClr>
                        <a:buFont typeface="Wingdings" panose="05000000000000000000" pitchFamily="2" charset="2"/>
                        <a:buChar char="ü"/>
                      </a:pPr>
                      <a:endParaRPr sz="1800" b="0" dirty="0"/>
                    </a:p>
                  </a:txBody>
                  <a:tcPr marL="91450" marR="91450" marT="45725" marB="45725">
                    <a:solidFill>
                      <a:srgbClr val="1F3864"/>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aphicFrame>
        <p:nvGraphicFramePr>
          <p:cNvPr id="185" name="Google Shape;185;g1aae9543248_7_15"/>
          <p:cNvGraphicFramePr/>
          <p:nvPr>
            <p:extLst>
              <p:ext uri="{D42A27DB-BD31-4B8C-83A1-F6EECF244321}">
                <p14:modId xmlns:p14="http://schemas.microsoft.com/office/powerpoint/2010/main" val="826783477"/>
              </p:ext>
            </p:extLst>
          </p:nvPr>
        </p:nvGraphicFramePr>
        <p:xfrm>
          <a:off x="296019" y="2200655"/>
          <a:ext cx="11599975" cy="4049850"/>
        </p:xfrm>
        <a:graphic>
          <a:graphicData uri="http://schemas.openxmlformats.org/drawingml/2006/table">
            <a:tbl>
              <a:tblPr firstRow="1" bandRow="1">
                <a:noFill/>
                <a:tableStyleId>{BAC793B3-C58F-404A-B354-A3853C9BA134}</a:tableStyleId>
              </a:tblPr>
              <a:tblGrid>
                <a:gridCol w="11599975">
                  <a:extLst>
                    <a:ext uri="{9D8B030D-6E8A-4147-A177-3AD203B41FA5}">
                      <a16:colId xmlns:a16="http://schemas.microsoft.com/office/drawing/2014/main" val="20000"/>
                    </a:ext>
                  </a:extLst>
                </a:gridCol>
              </a:tblGrid>
              <a:tr h="4049850">
                <a:tc>
                  <a:txBody>
                    <a:bodyPr/>
                    <a:lstStyle/>
                    <a:p>
                      <a:pPr marL="342900" marR="0" lvl="0" indent="-342900" algn="l" rtl="0">
                        <a:lnSpc>
                          <a:spcPct val="100000"/>
                        </a:lnSpc>
                        <a:spcBef>
                          <a:spcPts val="0"/>
                        </a:spcBef>
                        <a:spcAft>
                          <a:spcPts val="0"/>
                        </a:spcAft>
                        <a:buClr>
                          <a:schemeClr val="bg1"/>
                        </a:buClr>
                        <a:buSzPts val="1900"/>
                        <a:buFont typeface="Wingdings" panose="05000000000000000000" pitchFamily="2" charset="2"/>
                        <a:buChar char="ü"/>
                      </a:pPr>
                      <a:r>
                        <a:rPr lang="pt-BR" sz="1900" b="0" u="none" strike="noStrike" cap="none" dirty="0"/>
                        <a:t>Encontrar um destino alternativo para o resíduo industrial escamas de pescado, evitando a poluição e agregando valor via identificação de </a:t>
                      </a:r>
                      <a:r>
                        <a:rPr lang="pt-BR" sz="1900" b="0" u="none" strike="noStrike" cap="none"/>
                        <a:t>atividades biológicas;</a:t>
                      </a:r>
                      <a:endParaRPr dirty="0"/>
                    </a:p>
                    <a:p>
                      <a:pPr marL="171450" marR="0" lvl="0" indent="-171450" algn="l" rtl="0">
                        <a:lnSpc>
                          <a:spcPct val="100000"/>
                        </a:lnSpc>
                        <a:spcBef>
                          <a:spcPts val="0"/>
                        </a:spcBef>
                        <a:spcAft>
                          <a:spcPts val="0"/>
                        </a:spcAft>
                        <a:buClr>
                          <a:schemeClr val="bg1"/>
                        </a:buClr>
                        <a:buSzPts val="1900"/>
                        <a:buFont typeface="Wingdings" panose="05000000000000000000" pitchFamily="2" charset="2"/>
                        <a:buChar char="ü"/>
                      </a:pPr>
                      <a:endParaRPr sz="800" b="0" u="none" strike="noStrike" cap="none" dirty="0"/>
                    </a:p>
                    <a:p>
                      <a:pPr marL="342900" marR="0" lvl="0" indent="-342900" algn="l" rtl="0">
                        <a:lnSpc>
                          <a:spcPct val="100000"/>
                        </a:lnSpc>
                        <a:spcBef>
                          <a:spcPts val="0"/>
                        </a:spcBef>
                        <a:spcAft>
                          <a:spcPts val="0"/>
                        </a:spcAft>
                        <a:buClr>
                          <a:schemeClr val="bg1"/>
                        </a:buClr>
                        <a:buSzPts val="1900"/>
                        <a:buFont typeface="Wingdings" panose="05000000000000000000" pitchFamily="2" charset="2"/>
                        <a:buChar char="ü"/>
                      </a:pPr>
                      <a:r>
                        <a:rPr lang="pt-BR" sz="1900" b="0" u="none" strike="noStrike" cap="none" dirty="0"/>
                        <a:t>Possível transferência tecnológica para o setor privado, com implementação de um novo medicamento com atividade antitumoral ou nova fonte de obtenção de sulfato de </a:t>
                      </a:r>
                      <a:r>
                        <a:rPr lang="pt-BR" sz="1900" b="0" u="none" strike="noStrike" cap="none" dirty="0" err="1"/>
                        <a:t>condroitina</a:t>
                      </a:r>
                      <a:r>
                        <a:rPr lang="pt-BR" sz="1900" b="0" u="none" strike="noStrike" cap="none" dirty="0"/>
                        <a:t> para o </a:t>
                      </a:r>
                      <a:r>
                        <a:rPr lang="pt-BR" sz="1900" b="0" u="none" strike="noStrike" cap="none"/>
                        <a:t>setor médico;</a:t>
                      </a:r>
                      <a:endParaRPr dirty="0"/>
                    </a:p>
                    <a:p>
                      <a:pPr marL="171450" marR="0" lvl="0" indent="-171450" algn="l" rtl="0">
                        <a:lnSpc>
                          <a:spcPct val="100000"/>
                        </a:lnSpc>
                        <a:spcBef>
                          <a:spcPts val="0"/>
                        </a:spcBef>
                        <a:spcAft>
                          <a:spcPts val="0"/>
                        </a:spcAft>
                        <a:buClr>
                          <a:schemeClr val="bg1"/>
                        </a:buClr>
                        <a:buSzPts val="1900"/>
                        <a:buFont typeface="Wingdings" panose="05000000000000000000" pitchFamily="2" charset="2"/>
                        <a:buChar char="ü"/>
                      </a:pPr>
                      <a:endParaRPr sz="800" b="0" u="none" strike="noStrike" cap="none" dirty="0"/>
                    </a:p>
                    <a:p>
                      <a:pPr marL="342900" marR="0" lvl="0" indent="-342900" algn="l" rtl="0">
                        <a:lnSpc>
                          <a:spcPct val="100000"/>
                        </a:lnSpc>
                        <a:spcBef>
                          <a:spcPts val="0"/>
                        </a:spcBef>
                        <a:spcAft>
                          <a:spcPts val="0"/>
                        </a:spcAft>
                        <a:buClr>
                          <a:schemeClr val="bg1"/>
                        </a:buClr>
                        <a:buSzPts val="1900"/>
                        <a:buFont typeface="Wingdings" panose="05000000000000000000" pitchFamily="2" charset="2"/>
                        <a:buChar char="ü"/>
                      </a:pPr>
                      <a:r>
                        <a:rPr lang="pt-BR" sz="1900" b="0" u="none" strike="noStrike" cap="none" dirty="0"/>
                        <a:t>Fortalecimento da parceria com a empresas </a:t>
                      </a:r>
                      <a:r>
                        <a:rPr lang="pt-BR" sz="1900" b="0" dirty="0"/>
                        <a:t>e Universidades Brasileiras </a:t>
                      </a:r>
                      <a:r>
                        <a:rPr lang="pt-BR" sz="1900" b="0"/>
                        <a:t>e Internacionais</a:t>
                      </a:r>
                      <a:r>
                        <a:rPr lang="pt-BR" sz="1900" b="0" u="none" strike="noStrike" cap="none"/>
                        <a:t>;</a:t>
                      </a:r>
                      <a:endParaRPr dirty="0"/>
                    </a:p>
                    <a:p>
                      <a:pPr marL="171450" marR="0" lvl="0" indent="-171450" algn="l" rtl="0">
                        <a:lnSpc>
                          <a:spcPct val="100000"/>
                        </a:lnSpc>
                        <a:spcBef>
                          <a:spcPts val="0"/>
                        </a:spcBef>
                        <a:spcAft>
                          <a:spcPts val="0"/>
                        </a:spcAft>
                        <a:buClr>
                          <a:schemeClr val="bg1"/>
                        </a:buClr>
                        <a:buSzPts val="1900"/>
                        <a:buFont typeface="Wingdings" panose="05000000000000000000" pitchFamily="2" charset="2"/>
                        <a:buChar char="ü"/>
                      </a:pPr>
                      <a:endParaRPr sz="800" b="0" u="none" strike="noStrike" cap="none" dirty="0"/>
                    </a:p>
                    <a:p>
                      <a:pPr marL="342900" marR="0" lvl="0" indent="-342900" algn="l" rtl="0">
                        <a:lnSpc>
                          <a:spcPct val="100000"/>
                        </a:lnSpc>
                        <a:spcBef>
                          <a:spcPts val="0"/>
                        </a:spcBef>
                        <a:spcAft>
                          <a:spcPts val="0"/>
                        </a:spcAft>
                        <a:buClr>
                          <a:schemeClr val="bg1"/>
                        </a:buClr>
                        <a:buSzPts val="1900"/>
                        <a:buFont typeface="Wingdings" panose="05000000000000000000" pitchFamily="2" charset="2"/>
                        <a:buChar char="ü"/>
                      </a:pPr>
                      <a:r>
                        <a:rPr lang="pt-BR" sz="1900" b="0" u="none" strike="noStrike" cap="none" dirty="0"/>
                        <a:t>Alerta para a investigação e ação dos poderes municipais, estaduais e nacionais, antes da utilização das águas de rios para o abastecimento público, devido a presença de agroquímicos, hormônios e outros poluentes nestas águas, com </a:t>
                      </a:r>
                      <a:r>
                        <a:rPr lang="pt-BR" sz="1900" b="0" u="none" strike="noStrike" cap="none"/>
                        <a:t>efeito ecotoxicológico;</a:t>
                      </a:r>
                      <a:endParaRPr dirty="0"/>
                    </a:p>
                    <a:p>
                      <a:pPr marL="292100" marR="0" lvl="0" indent="-171450" algn="l" rtl="0">
                        <a:lnSpc>
                          <a:spcPct val="100000"/>
                        </a:lnSpc>
                        <a:spcBef>
                          <a:spcPts val="0"/>
                        </a:spcBef>
                        <a:spcAft>
                          <a:spcPts val="0"/>
                        </a:spcAft>
                        <a:buClr>
                          <a:schemeClr val="bg1"/>
                        </a:buClr>
                        <a:buSzPts val="1900"/>
                        <a:buFont typeface="Wingdings" panose="05000000000000000000" pitchFamily="2" charset="2"/>
                        <a:buChar char="ü"/>
                      </a:pPr>
                      <a:endParaRPr sz="800" b="0" u="none" strike="noStrike" cap="none" dirty="0"/>
                    </a:p>
                    <a:p>
                      <a:pPr marL="342900" marR="0" lvl="0" indent="-342900" algn="l" rtl="0">
                        <a:lnSpc>
                          <a:spcPct val="100000"/>
                        </a:lnSpc>
                        <a:spcBef>
                          <a:spcPts val="0"/>
                        </a:spcBef>
                        <a:spcAft>
                          <a:spcPts val="0"/>
                        </a:spcAft>
                        <a:buClr>
                          <a:schemeClr val="bg1"/>
                        </a:buClr>
                        <a:buSzPts val="1900"/>
                        <a:buFont typeface="Wingdings" panose="05000000000000000000" pitchFamily="2" charset="2"/>
                        <a:buChar char="ü"/>
                      </a:pPr>
                      <a:r>
                        <a:rPr lang="pt-BR" sz="1900" b="0" u="none" strike="noStrike" cap="none" dirty="0"/>
                        <a:t>Buscar medidas preventivas a fim de proteger o ecossistema aquático e a saúde </a:t>
                      </a:r>
                      <a:r>
                        <a:rPr lang="pt-BR" sz="1900" b="0" u="none" strike="noStrike" cap="none"/>
                        <a:t>da população;</a:t>
                      </a:r>
                      <a:endParaRPr dirty="0"/>
                    </a:p>
                    <a:p>
                      <a:pPr marL="171450" marR="0" lvl="0" indent="-171450" algn="l" rtl="0">
                        <a:lnSpc>
                          <a:spcPct val="100000"/>
                        </a:lnSpc>
                        <a:spcBef>
                          <a:spcPts val="0"/>
                        </a:spcBef>
                        <a:spcAft>
                          <a:spcPts val="0"/>
                        </a:spcAft>
                        <a:buClr>
                          <a:schemeClr val="bg1"/>
                        </a:buClr>
                        <a:buSzPts val="1900"/>
                        <a:buFont typeface="Wingdings" panose="05000000000000000000" pitchFamily="2" charset="2"/>
                        <a:buChar char="ü"/>
                      </a:pPr>
                      <a:endParaRPr sz="900" b="0" u="none" strike="noStrike" cap="none" dirty="0"/>
                    </a:p>
                    <a:p>
                      <a:pPr marL="342900" marR="0" lvl="0" indent="-342900" algn="l" rtl="0">
                        <a:lnSpc>
                          <a:spcPct val="100000"/>
                        </a:lnSpc>
                        <a:spcBef>
                          <a:spcPts val="0"/>
                        </a:spcBef>
                        <a:spcAft>
                          <a:spcPts val="0"/>
                        </a:spcAft>
                        <a:buClr>
                          <a:schemeClr val="bg1"/>
                        </a:buClr>
                        <a:buSzPts val="1900"/>
                        <a:buFont typeface="Wingdings" panose="05000000000000000000" pitchFamily="2" charset="2"/>
                        <a:buChar char="ü"/>
                      </a:pPr>
                      <a:r>
                        <a:rPr lang="pt-BR" sz="1900" b="0" u="none" strike="noStrike" cap="none" dirty="0"/>
                        <a:t>Obter orientações de dissertações de mestrado e técnicos, orientações de iniciações científicas, publicações de resumos científicos e de </a:t>
                      </a:r>
                      <a:r>
                        <a:rPr lang="pt-BR" sz="1900" b="0" u="none" strike="noStrike" cap="none"/>
                        <a:t>artigos científicos;</a:t>
                      </a:r>
                      <a:endParaRPr dirty="0"/>
                    </a:p>
                  </a:txBody>
                  <a:tcPr marL="91450" marR="91450" marT="45725" marB="45725">
                    <a:solidFill>
                      <a:srgbClr val="1F3864"/>
                    </a:solidFill>
                  </a:tcPr>
                </a:tc>
                <a:extLst>
                  <a:ext uri="{0D108BD9-81ED-4DB2-BD59-A6C34878D82A}">
                    <a16:rowId xmlns:a16="http://schemas.microsoft.com/office/drawing/2014/main" val="10000"/>
                  </a:ext>
                </a:extLst>
              </a:tr>
            </a:tbl>
          </a:graphicData>
        </a:graphic>
      </p:graphicFrame>
      <p:sp>
        <p:nvSpPr>
          <p:cNvPr id="186" name="Google Shape;186;g1aae9543248_7_15"/>
          <p:cNvSpPr txBox="1"/>
          <p:nvPr/>
        </p:nvSpPr>
        <p:spPr>
          <a:xfrm>
            <a:off x="209061" y="896877"/>
            <a:ext cx="10664093"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pt-BR" sz="2400" b="1" i="1" u="none" strike="noStrike" cap="none">
                <a:solidFill>
                  <a:srgbClr val="0F1966"/>
                </a:solidFill>
                <a:latin typeface="Calibri"/>
                <a:ea typeface="Calibri"/>
                <a:cs typeface="Calibri"/>
                <a:sym typeface="Calibri"/>
              </a:rPr>
              <a:t>Resultados esperados </a:t>
            </a:r>
            <a:r>
              <a:rPr lang="pt-BR" sz="2400" b="1" i="0" u="none" strike="noStrike" cap="none">
                <a:solidFill>
                  <a:srgbClr val="0F1966"/>
                </a:solidFill>
                <a:latin typeface="Calibri"/>
                <a:ea typeface="Calibri"/>
                <a:cs typeface="Calibri"/>
                <a:sym typeface="Calibri"/>
              </a:rPr>
              <a:t>-  Reaproveitamento de resíduos sólidos da indústria de pescados com potencial bioativo &amp; Qualidade e consumo de água (UTFPR-FB &amp; UNIOESTE):</a:t>
            </a: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1b51473c12e_0_5"/>
          <p:cNvSpPr txBox="1"/>
          <p:nvPr/>
        </p:nvSpPr>
        <p:spPr>
          <a:xfrm>
            <a:off x="745550" y="779650"/>
            <a:ext cx="9684600" cy="954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pt-BR" sz="2800" b="1" i="1" u="none" strike="noStrike" kern="0" cap="none" spc="0" normalizeH="0" baseline="0" noProof="0">
                <a:ln>
                  <a:noFill/>
                </a:ln>
                <a:solidFill>
                  <a:srgbClr val="0F1966"/>
                </a:solidFill>
                <a:effectLst/>
                <a:uLnTx/>
                <a:uFillTx/>
                <a:latin typeface="Calibri"/>
                <a:ea typeface="Calibri"/>
                <a:cs typeface="Calibri"/>
                <a:sym typeface="Calibri"/>
              </a:rPr>
              <a:t>Contexto </a:t>
            </a:r>
            <a:r>
              <a:rPr kumimoji="0" lang="pt-BR" sz="2800" b="1" i="0" u="none" strike="noStrike" kern="0" cap="none" spc="0" normalizeH="0" baseline="0" noProof="0">
                <a:ln>
                  <a:noFill/>
                </a:ln>
                <a:solidFill>
                  <a:srgbClr val="0F1966"/>
                </a:solidFill>
                <a:effectLst/>
                <a:uLnTx/>
                <a:uFillTx/>
                <a:latin typeface="Calibri"/>
                <a:ea typeface="Calibri"/>
                <a:cs typeface="Calibri"/>
                <a:sym typeface="Calibri"/>
              </a:rPr>
              <a:t>-  Produção orgânica: Sustentabilidade, geração de renda e aplicações tecnológicas (UTFPR-DV)</a:t>
            </a:r>
            <a:endParaRPr kumimoji="0" sz="28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77" name="Google Shape;177;g1b51473c12e_0_5"/>
          <p:cNvPicPr preferRelativeResize="0"/>
          <p:nvPr/>
        </p:nvPicPr>
        <p:blipFill>
          <a:blip r:embed="rId3">
            <a:alphaModFix/>
          </a:blip>
          <a:stretch>
            <a:fillRect/>
          </a:stretch>
        </p:blipFill>
        <p:spPr>
          <a:xfrm>
            <a:off x="745550" y="1733948"/>
            <a:ext cx="4623376" cy="3077850"/>
          </a:xfrm>
          <a:prstGeom prst="rect">
            <a:avLst/>
          </a:prstGeom>
          <a:noFill/>
          <a:ln>
            <a:noFill/>
          </a:ln>
        </p:spPr>
      </p:pic>
      <p:pic>
        <p:nvPicPr>
          <p:cNvPr id="178" name="Google Shape;178;g1b51473c12e_0_5"/>
          <p:cNvPicPr preferRelativeResize="0"/>
          <p:nvPr/>
        </p:nvPicPr>
        <p:blipFill>
          <a:blip r:embed="rId4">
            <a:alphaModFix/>
          </a:blip>
          <a:stretch>
            <a:fillRect/>
          </a:stretch>
        </p:blipFill>
        <p:spPr>
          <a:xfrm>
            <a:off x="5368925" y="1811275"/>
            <a:ext cx="3000526" cy="3000526"/>
          </a:xfrm>
          <a:prstGeom prst="rect">
            <a:avLst/>
          </a:prstGeom>
          <a:noFill/>
          <a:ln>
            <a:noFill/>
          </a:ln>
        </p:spPr>
      </p:pic>
      <p:pic>
        <p:nvPicPr>
          <p:cNvPr id="179" name="Google Shape;179;g1b51473c12e_0_5"/>
          <p:cNvPicPr preferRelativeResize="0"/>
          <p:nvPr/>
        </p:nvPicPr>
        <p:blipFill>
          <a:blip r:embed="rId5">
            <a:alphaModFix/>
          </a:blip>
          <a:stretch>
            <a:fillRect/>
          </a:stretch>
        </p:blipFill>
        <p:spPr>
          <a:xfrm>
            <a:off x="8560075" y="1811276"/>
            <a:ext cx="3283849" cy="4639424"/>
          </a:xfrm>
          <a:prstGeom prst="rect">
            <a:avLst/>
          </a:prstGeom>
          <a:noFill/>
          <a:ln>
            <a:noFill/>
          </a:ln>
        </p:spPr>
      </p:pic>
      <p:pic>
        <p:nvPicPr>
          <p:cNvPr id="180" name="Google Shape;180;g1b51473c12e_0_5"/>
          <p:cNvPicPr preferRelativeResize="0"/>
          <p:nvPr/>
        </p:nvPicPr>
        <p:blipFill>
          <a:blip r:embed="rId6">
            <a:alphaModFix/>
          </a:blip>
          <a:stretch>
            <a:fillRect/>
          </a:stretch>
        </p:blipFill>
        <p:spPr>
          <a:xfrm>
            <a:off x="745550" y="4811798"/>
            <a:ext cx="1741403" cy="1741403"/>
          </a:xfrm>
          <a:prstGeom prst="rect">
            <a:avLst/>
          </a:prstGeom>
          <a:noFill/>
          <a:ln>
            <a:noFill/>
          </a:ln>
        </p:spPr>
      </p:pic>
      <p:pic>
        <p:nvPicPr>
          <p:cNvPr id="181" name="Google Shape;181;g1b51473c12e_0_5"/>
          <p:cNvPicPr preferRelativeResize="0"/>
          <p:nvPr/>
        </p:nvPicPr>
        <p:blipFill>
          <a:blip r:embed="rId7">
            <a:alphaModFix/>
          </a:blip>
          <a:stretch>
            <a:fillRect/>
          </a:stretch>
        </p:blipFill>
        <p:spPr>
          <a:xfrm>
            <a:off x="2825800" y="4936675"/>
            <a:ext cx="2524898" cy="1646300"/>
          </a:xfrm>
          <a:prstGeom prst="rect">
            <a:avLst/>
          </a:prstGeom>
          <a:noFill/>
          <a:ln>
            <a:noFill/>
          </a:ln>
        </p:spPr>
      </p:pic>
      <p:pic>
        <p:nvPicPr>
          <p:cNvPr id="182" name="Google Shape;182;g1b51473c12e_0_5"/>
          <p:cNvPicPr preferRelativeResize="0"/>
          <p:nvPr/>
        </p:nvPicPr>
        <p:blipFill>
          <a:blip r:embed="rId8">
            <a:alphaModFix/>
          </a:blip>
          <a:stretch>
            <a:fillRect/>
          </a:stretch>
        </p:blipFill>
        <p:spPr>
          <a:xfrm>
            <a:off x="5844551" y="4889124"/>
            <a:ext cx="2524899" cy="166407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1aae9543248_7_30"/>
          <p:cNvSpPr txBox="1"/>
          <p:nvPr/>
        </p:nvSpPr>
        <p:spPr>
          <a:xfrm>
            <a:off x="745558" y="627245"/>
            <a:ext cx="10297500" cy="954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pt-BR" sz="2800" b="1" i="1" u="none" strike="noStrike" kern="0" cap="none" spc="0" normalizeH="0" baseline="0" noProof="0">
                <a:ln>
                  <a:noFill/>
                </a:ln>
                <a:solidFill>
                  <a:srgbClr val="0F1966"/>
                </a:solidFill>
                <a:effectLst/>
                <a:uLnTx/>
                <a:uFillTx/>
                <a:latin typeface="Calibri"/>
                <a:ea typeface="Calibri"/>
                <a:cs typeface="Calibri"/>
                <a:sym typeface="Calibri"/>
              </a:rPr>
              <a:t>Resultados alcançados </a:t>
            </a:r>
            <a:r>
              <a:rPr kumimoji="0" lang="pt-BR" sz="2800" b="1" i="0" u="none" strike="noStrike" kern="0" cap="none" spc="0" normalizeH="0" baseline="0" noProof="0">
                <a:ln>
                  <a:noFill/>
                </a:ln>
                <a:solidFill>
                  <a:srgbClr val="0F1966"/>
                </a:solidFill>
                <a:effectLst/>
                <a:uLnTx/>
                <a:uFillTx/>
                <a:latin typeface="Calibri"/>
                <a:ea typeface="Calibri"/>
                <a:cs typeface="Calibri"/>
                <a:sym typeface="Calibri"/>
              </a:rPr>
              <a:t>-  Produção orgânica: Sustentabilidade, geração de renda e aplicações tecnológicas (UTFPR-DV):</a:t>
            </a:r>
            <a:endParaRPr kumimoji="0" sz="2800" b="1"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188" name="Google Shape;188;g1aae9543248_7_30"/>
          <p:cNvGraphicFramePr/>
          <p:nvPr>
            <p:extLst>
              <p:ext uri="{D42A27DB-BD31-4B8C-83A1-F6EECF244321}">
                <p14:modId xmlns:p14="http://schemas.microsoft.com/office/powerpoint/2010/main" val="2979589076"/>
              </p:ext>
            </p:extLst>
          </p:nvPr>
        </p:nvGraphicFramePr>
        <p:xfrm>
          <a:off x="220784" y="1581312"/>
          <a:ext cx="11613650" cy="4709170"/>
        </p:xfrm>
        <a:graphic>
          <a:graphicData uri="http://schemas.openxmlformats.org/drawingml/2006/table">
            <a:tbl>
              <a:tblPr firstRow="1" bandRow="1">
                <a:noFill/>
              </a:tblPr>
              <a:tblGrid>
                <a:gridCol w="7046000">
                  <a:extLst>
                    <a:ext uri="{9D8B030D-6E8A-4147-A177-3AD203B41FA5}">
                      <a16:colId xmlns:a16="http://schemas.microsoft.com/office/drawing/2014/main" val="20000"/>
                    </a:ext>
                  </a:extLst>
                </a:gridCol>
                <a:gridCol w="456765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600"/>
                        <a:buFont typeface="Arial"/>
                        <a:buNone/>
                      </a:pPr>
                      <a:r>
                        <a:rPr lang="pt-BR" sz="1600" b="1" u="none" strike="noStrike" cap="none" dirty="0">
                          <a:solidFill>
                            <a:schemeClr val="bg1"/>
                          </a:solidFill>
                        </a:rPr>
                        <a:t>TÉCNICAS E PROTÓTIPOS GERADOS:</a:t>
                      </a:r>
                      <a:endParaRPr sz="1600" dirty="0">
                        <a:solidFill>
                          <a:schemeClr val="bg1"/>
                        </a:solidFill>
                      </a:endParaRPr>
                    </a:p>
                    <a:p>
                      <a:pPr marL="0" marR="0" lvl="0" indent="0" algn="l" rtl="0">
                        <a:lnSpc>
                          <a:spcPct val="100000"/>
                        </a:lnSpc>
                        <a:spcBef>
                          <a:spcPts val="0"/>
                        </a:spcBef>
                        <a:spcAft>
                          <a:spcPts val="0"/>
                        </a:spcAft>
                        <a:buClr>
                          <a:srgbClr val="000000"/>
                        </a:buClr>
                        <a:buSzPts val="1600"/>
                        <a:buFont typeface="Arial"/>
                        <a:buNone/>
                      </a:pPr>
                      <a:endParaRPr dirty="0">
                        <a:solidFill>
                          <a:schemeClr val="bg1"/>
                        </a:solidFill>
                      </a:endParaRPr>
                    </a:p>
                    <a:p>
                      <a:pPr marL="285750" marR="0" lvl="0" indent="-317500" algn="l" rtl="0">
                        <a:lnSpc>
                          <a:spcPct val="100000"/>
                        </a:lnSpc>
                        <a:spcBef>
                          <a:spcPts val="0"/>
                        </a:spcBef>
                        <a:spcAft>
                          <a:spcPts val="0"/>
                        </a:spcAft>
                        <a:buClr>
                          <a:srgbClr val="FFFFFF"/>
                        </a:buClr>
                        <a:buSzPts val="2400"/>
                        <a:buFont typeface="Noto Sans"/>
                        <a:buChar char="✔"/>
                      </a:pPr>
                      <a:r>
                        <a:rPr lang="pt-BR" sz="2100" b="0" u="none" strike="noStrike" cap="none" dirty="0">
                          <a:solidFill>
                            <a:schemeClr val="bg1"/>
                          </a:solidFill>
                        </a:rPr>
                        <a:t>Resultados preliminares sobre a adaptação das plantas de cobertura de verão nas condições edafoclimáticas da região oeste do Estado ao longo de 2 anos de condução do SPDH – Sistema Plantio Direto de Hortaliças;</a:t>
                      </a:r>
                      <a:endParaRPr sz="2100" b="0" u="none" strike="noStrike" cap="none" dirty="0">
                        <a:solidFill>
                          <a:schemeClr val="bg1"/>
                        </a:solidFill>
                      </a:endParaRPr>
                    </a:p>
                    <a:p>
                      <a:pPr marL="285750" marR="0" lvl="0" indent="-298450" algn="l" rtl="0">
                        <a:lnSpc>
                          <a:spcPct val="100000"/>
                        </a:lnSpc>
                        <a:spcBef>
                          <a:spcPts val="0"/>
                        </a:spcBef>
                        <a:spcAft>
                          <a:spcPts val="0"/>
                        </a:spcAft>
                        <a:buClr>
                          <a:srgbClr val="FFFFFF"/>
                        </a:buClr>
                        <a:buSzPts val="2100"/>
                        <a:buChar char="✔"/>
                      </a:pPr>
                      <a:r>
                        <a:rPr lang="pt-BR" sz="2100" b="0" dirty="0">
                          <a:solidFill>
                            <a:schemeClr val="bg1"/>
                          </a:solidFill>
                        </a:rPr>
                        <a:t>Consolidação de parcerias com Empresas como </a:t>
                      </a:r>
                      <a:r>
                        <a:rPr lang="pt-BR" sz="2100" b="0" dirty="0" err="1">
                          <a:solidFill>
                            <a:schemeClr val="bg1"/>
                          </a:solidFill>
                        </a:rPr>
                        <a:t>Ballagro</a:t>
                      </a:r>
                      <a:r>
                        <a:rPr lang="pt-BR" sz="2100" b="0" dirty="0">
                          <a:solidFill>
                            <a:schemeClr val="bg1"/>
                          </a:solidFill>
                        </a:rPr>
                        <a:t>, </a:t>
                      </a:r>
                      <a:r>
                        <a:rPr lang="pt-BR" sz="2100" b="0" dirty="0" err="1">
                          <a:solidFill>
                            <a:schemeClr val="bg1"/>
                          </a:solidFill>
                        </a:rPr>
                        <a:t>Biotrop</a:t>
                      </a:r>
                      <a:r>
                        <a:rPr lang="pt-BR" sz="2100" b="0" dirty="0">
                          <a:solidFill>
                            <a:schemeClr val="bg1"/>
                          </a:solidFill>
                        </a:rPr>
                        <a:t>, </a:t>
                      </a:r>
                      <a:r>
                        <a:rPr lang="pt-BR" sz="2100" b="0" dirty="0" err="1">
                          <a:solidFill>
                            <a:schemeClr val="bg1"/>
                          </a:solidFill>
                        </a:rPr>
                        <a:t>Vittia</a:t>
                      </a:r>
                      <a:r>
                        <a:rPr lang="pt-BR" sz="2100" b="0" dirty="0">
                          <a:solidFill>
                            <a:schemeClr val="bg1"/>
                          </a:solidFill>
                        </a:rPr>
                        <a:t>, </a:t>
                      </a:r>
                      <a:r>
                        <a:rPr lang="pt-BR" sz="2100" b="0" dirty="0" err="1">
                          <a:solidFill>
                            <a:schemeClr val="bg1"/>
                          </a:solidFill>
                        </a:rPr>
                        <a:t>Tradecorp</a:t>
                      </a:r>
                      <a:r>
                        <a:rPr lang="pt-BR" sz="2100" b="0" dirty="0">
                          <a:solidFill>
                            <a:schemeClr val="bg1"/>
                          </a:solidFill>
                        </a:rPr>
                        <a:t>, Gênica, Mineração Curimbaba LTDA, </a:t>
                      </a:r>
                      <a:r>
                        <a:rPr lang="pt-BR" sz="2100" b="0" dirty="0" err="1">
                          <a:solidFill>
                            <a:schemeClr val="bg1"/>
                          </a:solidFill>
                        </a:rPr>
                        <a:t>Gebana</a:t>
                      </a:r>
                      <a:r>
                        <a:rPr lang="pt-BR" sz="2100" b="0" dirty="0">
                          <a:solidFill>
                            <a:schemeClr val="bg1"/>
                          </a:solidFill>
                        </a:rPr>
                        <a:t> do Brasil;</a:t>
                      </a:r>
                      <a:endParaRPr sz="2100" b="0" dirty="0">
                        <a:solidFill>
                          <a:schemeClr val="bg1"/>
                        </a:solidFill>
                      </a:endParaRPr>
                    </a:p>
                    <a:p>
                      <a:pPr marL="285750" marR="0" lvl="0" indent="-317500" algn="l" rtl="0">
                        <a:lnSpc>
                          <a:spcPct val="100000"/>
                        </a:lnSpc>
                        <a:spcBef>
                          <a:spcPts val="0"/>
                        </a:spcBef>
                        <a:spcAft>
                          <a:spcPts val="0"/>
                        </a:spcAft>
                        <a:buClr>
                          <a:srgbClr val="FFFFFF"/>
                        </a:buClr>
                        <a:buSzPts val="2400"/>
                        <a:buFont typeface="Noto Sans"/>
                        <a:buChar char="✔"/>
                      </a:pPr>
                      <a:r>
                        <a:rPr lang="pt-BR" sz="2100" b="0" u="none" strike="noStrike" cap="none" dirty="0">
                          <a:solidFill>
                            <a:schemeClr val="bg1"/>
                          </a:solidFill>
                        </a:rPr>
                        <a:t>Respostas produtivas de culturas de importância econômica sobre o sistema SPDH e SPDO na região;  </a:t>
                      </a:r>
                      <a:endParaRPr sz="1900" dirty="0">
                        <a:solidFill>
                          <a:schemeClr val="bg1"/>
                        </a:solidFill>
                      </a:endParaRPr>
                    </a:p>
                    <a:p>
                      <a:pPr marL="285750" marR="0" lvl="0" indent="-317500" algn="l" rtl="0">
                        <a:lnSpc>
                          <a:spcPct val="100000"/>
                        </a:lnSpc>
                        <a:spcBef>
                          <a:spcPts val="0"/>
                        </a:spcBef>
                        <a:spcAft>
                          <a:spcPts val="0"/>
                        </a:spcAft>
                        <a:buClr>
                          <a:srgbClr val="FFFFFF"/>
                        </a:buClr>
                        <a:buSzPts val="2400"/>
                        <a:buFont typeface="Noto Sans"/>
                        <a:buChar char="✔"/>
                      </a:pPr>
                      <a:r>
                        <a:rPr lang="pt-BR" sz="2100" b="0" u="none" strike="noStrike" cap="none" dirty="0">
                          <a:solidFill>
                            <a:schemeClr val="bg1"/>
                          </a:solidFill>
                        </a:rPr>
                        <a:t>Avaliação de cultivares para sistemas de produção orgânica, com uso de estratégias sustentáveis de conservação dos recursos naturais.</a:t>
                      </a:r>
                      <a:endParaRPr sz="1900" dirty="0">
                        <a:solidFill>
                          <a:schemeClr val="bg1"/>
                        </a:solidFill>
                      </a:endParaRPr>
                    </a:p>
                  </a:txBody>
                  <a:tcPr marL="91450" marR="91450" marT="45725" marB="45725">
                    <a:solidFill>
                      <a:srgbClr val="1F3864"/>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pt-BR" sz="1600" b="1" u="none" strike="noStrike" cap="none" dirty="0">
                          <a:solidFill>
                            <a:schemeClr val="bg1"/>
                          </a:solidFill>
                        </a:rPr>
                        <a:t>ORIENTAÇÕES E PRODUÇÕES CIENTÍFICAS:</a:t>
                      </a:r>
                      <a:endParaRPr sz="1600" b="1" u="none" strike="noStrike" cap="none" dirty="0">
                        <a:solidFill>
                          <a:schemeClr val="bg1"/>
                        </a:solidFill>
                      </a:endParaRPr>
                    </a:p>
                    <a:p>
                      <a:pPr marL="0" marR="0" lvl="0" indent="0" algn="l" rtl="0">
                        <a:lnSpc>
                          <a:spcPct val="100000"/>
                        </a:lnSpc>
                        <a:spcBef>
                          <a:spcPts val="0"/>
                        </a:spcBef>
                        <a:spcAft>
                          <a:spcPts val="0"/>
                        </a:spcAft>
                        <a:buClr>
                          <a:srgbClr val="000000"/>
                        </a:buClr>
                        <a:buSzPts val="1600"/>
                        <a:buFont typeface="Arial"/>
                        <a:buNone/>
                      </a:pPr>
                      <a:endParaRPr sz="1600" b="0" u="none" strike="noStrike" cap="none" dirty="0">
                        <a:solidFill>
                          <a:schemeClr val="bg1"/>
                        </a:solidFill>
                      </a:endParaRPr>
                    </a:p>
                    <a:p>
                      <a:pPr marL="285750" marR="0" lvl="0" indent="-323850" algn="l" rtl="0">
                        <a:lnSpc>
                          <a:spcPct val="100000"/>
                        </a:lnSpc>
                        <a:spcBef>
                          <a:spcPts val="0"/>
                        </a:spcBef>
                        <a:spcAft>
                          <a:spcPts val="0"/>
                        </a:spcAft>
                        <a:buClr>
                          <a:srgbClr val="FFFFFF"/>
                        </a:buClr>
                        <a:buSzPts val="2500"/>
                        <a:buFont typeface="Noto Sans"/>
                        <a:buChar char="✔"/>
                      </a:pPr>
                      <a:r>
                        <a:rPr lang="pt-BR" sz="2200" b="0" u="none" strike="noStrike" cap="none" dirty="0">
                          <a:solidFill>
                            <a:schemeClr val="bg1"/>
                          </a:solidFill>
                        </a:rPr>
                        <a:t>Organização de 02 livros em parceria com a  EMBRAPA e outro em editoração a ser lançado com diversas instituições públicas, tendo UTFPR como organizadora;</a:t>
                      </a:r>
                      <a:endParaRPr sz="2000" dirty="0">
                        <a:solidFill>
                          <a:schemeClr val="bg1"/>
                        </a:solidFill>
                      </a:endParaRPr>
                    </a:p>
                    <a:p>
                      <a:pPr marL="285750" marR="0" lvl="0" indent="-323850" algn="l" rtl="0">
                        <a:lnSpc>
                          <a:spcPct val="100000"/>
                        </a:lnSpc>
                        <a:spcBef>
                          <a:spcPts val="0"/>
                        </a:spcBef>
                        <a:spcAft>
                          <a:spcPts val="0"/>
                        </a:spcAft>
                        <a:buClr>
                          <a:srgbClr val="FFFFFF"/>
                        </a:buClr>
                        <a:buSzPts val="2500"/>
                        <a:buFont typeface="Arial"/>
                        <a:buChar char="✔"/>
                      </a:pPr>
                      <a:r>
                        <a:rPr lang="pt-BR" sz="2200" b="0" u="none" strike="noStrike" cap="none" dirty="0">
                          <a:solidFill>
                            <a:schemeClr val="bg1"/>
                          </a:solidFill>
                        </a:rPr>
                        <a:t>Orientações de dissertações de mestrado (03 concluídas e 03 em andamento);</a:t>
                      </a:r>
                      <a:endParaRPr sz="2000" dirty="0">
                        <a:solidFill>
                          <a:schemeClr val="bg1"/>
                        </a:solidFill>
                      </a:endParaRPr>
                    </a:p>
                    <a:p>
                      <a:pPr marL="285750" marR="0" lvl="0" indent="-323850" algn="l" rtl="0">
                        <a:lnSpc>
                          <a:spcPct val="100000"/>
                        </a:lnSpc>
                        <a:spcBef>
                          <a:spcPts val="0"/>
                        </a:spcBef>
                        <a:spcAft>
                          <a:spcPts val="0"/>
                        </a:spcAft>
                        <a:buClr>
                          <a:srgbClr val="FFFFFF"/>
                        </a:buClr>
                        <a:buSzPts val="2500"/>
                        <a:buFont typeface="Arial"/>
                        <a:buChar char="✔"/>
                      </a:pPr>
                      <a:r>
                        <a:rPr lang="pt-BR" sz="2200" b="0" u="none" strike="noStrike" cap="none" dirty="0">
                          <a:solidFill>
                            <a:schemeClr val="bg1"/>
                          </a:solidFill>
                        </a:rPr>
                        <a:t>Orientações de teses  de </a:t>
                      </a:r>
                      <a:r>
                        <a:rPr lang="pt-BR" sz="2200" b="0" dirty="0">
                          <a:solidFill>
                            <a:schemeClr val="bg1"/>
                          </a:solidFill>
                        </a:rPr>
                        <a:t>doutorado </a:t>
                      </a:r>
                      <a:r>
                        <a:rPr lang="pt-BR" sz="2200" b="0" u="none" strike="noStrike" cap="none" dirty="0">
                          <a:solidFill>
                            <a:schemeClr val="bg1"/>
                          </a:solidFill>
                        </a:rPr>
                        <a:t>(03 em andamento);</a:t>
                      </a:r>
                      <a:endParaRPr sz="2200" b="0" u="none" strike="noStrike" cap="none" dirty="0">
                        <a:solidFill>
                          <a:schemeClr val="bg1"/>
                        </a:solidFill>
                      </a:endParaRPr>
                    </a:p>
                  </a:txBody>
                  <a:tcPr marL="91450" marR="91450" marT="45725" marB="45725">
                    <a:solidFill>
                      <a:srgbClr val="1F3864"/>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b51473c12e_0_0"/>
          <p:cNvSpPr txBox="1"/>
          <p:nvPr/>
        </p:nvSpPr>
        <p:spPr>
          <a:xfrm>
            <a:off x="745558" y="627245"/>
            <a:ext cx="10297500" cy="954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pt-BR" sz="2800" b="1" i="1" u="none" strike="noStrike" kern="0" cap="none" spc="0" normalizeH="0" baseline="0" noProof="0">
                <a:ln>
                  <a:noFill/>
                </a:ln>
                <a:solidFill>
                  <a:srgbClr val="0F1966"/>
                </a:solidFill>
                <a:effectLst/>
                <a:uLnTx/>
                <a:uFillTx/>
                <a:latin typeface="Calibri"/>
                <a:ea typeface="Calibri"/>
                <a:cs typeface="Calibri"/>
                <a:sym typeface="Calibri"/>
              </a:rPr>
              <a:t>Resultados alcançados </a:t>
            </a:r>
            <a:r>
              <a:rPr kumimoji="0" lang="pt-BR" sz="2800" b="1" i="0" u="none" strike="noStrike" kern="0" cap="none" spc="0" normalizeH="0" baseline="0" noProof="0">
                <a:ln>
                  <a:noFill/>
                </a:ln>
                <a:solidFill>
                  <a:srgbClr val="0F1966"/>
                </a:solidFill>
                <a:effectLst/>
                <a:uLnTx/>
                <a:uFillTx/>
                <a:latin typeface="Calibri"/>
                <a:ea typeface="Calibri"/>
                <a:cs typeface="Calibri"/>
                <a:sym typeface="Calibri"/>
              </a:rPr>
              <a:t>-  Produção orgânica: Sustentabilidade, geração de renda e aplicações tecnológicas (UTFPR-DV):</a:t>
            </a:r>
            <a:endParaRPr kumimoji="0" sz="2800" b="1"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194" name="Google Shape;194;g1b51473c12e_0_0"/>
          <p:cNvGraphicFramePr/>
          <p:nvPr>
            <p:extLst>
              <p:ext uri="{D42A27DB-BD31-4B8C-83A1-F6EECF244321}">
                <p14:modId xmlns:p14="http://schemas.microsoft.com/office/powerpoint/2010/main" val="1628062703"/>
              </p:ext>
            </p:extLst>
          </p:nvPr>
        </p:nvGraphicFramePr>
        <p:xfrm>
          <a:off x="220784" y="1581312"/>
          <a:ext cx="11613650" cy="4632970"/>
        </p:xfrm>
        <a:graphic>
          <a:graphicData uri="http://schemas.openxmlformats.org/drawingml/2006/table">
            <a:tbl>
              <a:tblPr firstRow="1" bandRow="1">
                <a:noFill/>
              </a:tblPr>
              <a:tblGrid>
                <a:gridCol w="7820280">
                  <a:extLst>
                    <a:ext uri="{9D8B030D-6E8A-4147-A177-3AD203B41FA5}">
                      <a16:colId xmlns:a16="http://schemas.microsoft.com/office/drawing/2014/main" val="20000"/>
                    </a:ext>
                  </a:extLst>
                </a:gridCol>
                <a:gridCol w="379337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600"/>
                        <a:buFont typeface="Arial"/>
                        <a:buNone/>
                      </a:pPr>
                      <a:r>
                        <a:rPr lang="pt-BR" sz="1600" b="1" u="none" strike="noStrike" cap="none" dirty="0">
                          <a:solidFill>
                            <a:schemeClr val="bg1"/>
                          </a:solidFill>
                        </a:rPr>
                        <a:t>TÉCNICAS E PROTÓTIPOS GERADOS:</a:t>
                      </a:r>
                      <a:endParaRPr sz="1600" dirty="0">
                        <a:solidFill>
                          <a:schemeClr val="bg1"/>
                        </a:solidFill>
                      </a:endParaRPr>
                    </a:p>
                    <a:p>
                      <a:pPr marL="0" marR="0" lvl="0" indent="0" algn="l" rtl="0">
                        <a:lnSpc>
                          <a:spcPct val="100000"/>
                        </a:lnSpc>
                        <a:spcBef>
                          <a:spcPts val="0"/>
                        </a:spcBef>
                        <a:spcAft>
                          <a:spcPts val="0"/>
                        </a:spcAft>
                        <a:buClr>
                          <a:srgbClr val="000000"/>
                        </a:buClr>
                        <a:buSzPts val="1600"/>
                        <a:buFont typeface="Arial"/>
                        <a:buNone/>
                      </a:pPr>
                      <a:endParaRPr dirty="0">
                        <a:solidFill>
                          <a:schemeClr val="bg1"/>
                        </a:solidFill>
                      </a:endParaRPr>
                    </a:p>
                    <a:p>
                      <a:pPr marL="285750" marR="0" lvl="0" indent="-317500" algn="l" rtl="0">
                        <a:lnSpc>
                          <a:spcPct val="100000"/>
                        </a:lnSpc>
                        <a:spcBef>
                          <a:spcPts val="0"/>
                        </a:spcBef>
                        <a:spcAft>
                          <a:spcPts val="0"/>
                        </a:spcAft>
                        <a:buClr>
                          <a:srgbClr val="FFFFFF"/>
                        </a:buClr>
                        <a:buSzPts val="2400"/>
                        <a:buFont typeface="Noto Sans"/>
                        <a:buChar char="✔"/>
                      </a:pPr>
                      <a:r>
                        <a:rPr lang="pt-BR" sz="2100" b="0" u="none" strike="noStrike" cap="none" dirty="0">
                          <a:solidFill>
                            <a:schemeClr val="bg1"/>
                          </a:solidFill>
                        </a:rPr>
                        <a:t>Parcerias com instituições locais Secretarias da Agricultura e Meio Ambiente dos Municípios envolvidos;</a:t>
                      </a:r>
                      <a:endParaRPr sz="1900" dirty="0">
                        <a:solidFill>
                          <a:schemeClr val="bg1"/>
                        </a:solidFill>
                      </a:endParaRPr>
                    </a:p>
                    <a:p>
                      <a:pPr marL="285750" marR="0" lvl="0" indent="-317500" algn="l" rtl="0">
                        <a:lnSpc>
                          <a:spcPct val="100000"/>
                        </a:lnSpc>
                        <a:spcBef>
                          <a:spcPts val="0"/>
                        </a:spcBef>
                        <a:spcAft>
                          <a:spcPts val="0"/>
                        </a:spcAft>
                        <a:buClr>
                          <a:srgbClr val="FFFFFF"/>
                        </a:buClr>
                        <a:buSzPts val="2400"/>
                        <a:buFont typeface="Noto Sans"/>
                        <a:buChar char="✔"/>
                      </a:pPr>
                      <a:r>
                        <a:rPr lang="pt-BR" sz="2100" b="0" u="none" strike="noStrike" cap="none" dirty="0">
                          <a:solidFill>
                            <a:schemeClr val="bg1"/>
                          </a:solidFill>
                        </a:rPr>
                        <a:t>Reuniões para firmar parcerias com entidades voltadas a agricultura familiar da região (CAPA – Centro de Apoio a Produção Agroecológica de Marechal Cândido Rondon, e Sindicato dos Trabalhadores Rurais);</a:t>
                      </a:r>
                      <a:endParaRPr sz="1900" dirty="0">
                        <a:solidFill>
                          <a:schemeClr val="bg1"/>
                        </a:solidFill>
                      </a:endParaRPr>
                    </a:p>
                    <a:p>
                      <a:pPr marL="285750" marR="0" lvl="0" indent="-317500" algn="l" rtl="0">
                        <a:lnSpc>
                          <a:spcPct val="100000"/>
                        </a:lnSpc>
                        <a:spcBef>
                          <a:spcPts val="0"/>
                        </a:spcBef>
                        <a:spcAft>
                          <a:spcPts val="0"/>
                        </a:spcAft>
                        <a:buClr>
                          <a:srgbClr val="FFFFFF"/>
                        </a:buClr>
                        <a:buSzPts val="2400"/>
                        <a:buFont typeface="Noto Sans"/>
                        <a:buChar char="✔"/>
                      </a:pPr>
                      <a:r>
                        <a:rPr lang="pt-BR" sz="2100" b="0" u="none" strike="noStrike" cap="none" dirty="0">
                          <a:solidFill>
                            <a:schemeClr val="bg1"/>
                          </a:solidFill>
                        </a:rPr>
                        <a:t>Realização de 03 tardes de campo para apresentação de resultados obtidos nas unidades experimentais;</a:t>
                      </a:r>
                      <a:endParaRPr sz="2100" b="0" u="none" strike="noStrike" cap="none" dirty="0">
                        <a:solidFill>
                          <a:schemeClr val="bg1"/>
                        </a:solidFill>
                      </a:endParaRPr>
                    </a:p>
                    <a:p>
                      <a:pPr marL="285750" marR="0" lvl="0" indent="-298450" algn="l" rtl="0">
                        <a:lnSpc>
                          <a:spcPct val="100000"/>
                        </a:lnSpc>
                        <a:spcBef>
                          <a:spcPts val="0"/>
                        </a:spcBef>
                        <a:spcAft>
                          <a:spcPts val="0"/>
                        </a:spcAft>
                        <a:buClr>
                          <a:srgbClr val="FFFFFF"/>
                        </a:buClr>
                        <a:buSzPts val="2100"/>
                        <a:buChar char="✔"/>
                      </a:pPr>
                      <a:r>
                        <a:rPr lang="pt-BR" sz="2100" b="0" dirty="0">
                          <a:solidFill>
                            <a:schemeClr val="bg1"/>
                          </a:solidFill>
                        </a:rPr>
                        <a:t>Desenvolvimento de dois protótipos para capina mecânica de espécies invasoras em sistema plantio direto orgânico;</a:t>
                      </a:r>
                      <a:endParaRPr sz="2100" b="0" dirty="0">
                        <a:solidFill>
                          <a:schemeClr val="bg1"/>
                        </a:solidFill>
                      </a:endParaRPr>
                    </a:p>
                    <a:p>
                      <a:pPr marL="285750" marR="0" lvl="0" indent="-298450" algn="l" rtl="0">
                        <a:lnSpc>
                          <a:spcPct val="100000"/>
                        </a:lnSpc>
                        <a:spcBef>
                          <a:spcPts val="0"/>
                        </a:spcBef>
                        <a:spcAft>
                          <a:spcPts val="0"/>
                        </a:spcAft>
                        <a:buClr>
                          <a:srgbClr val="FFFFFF"/>
                        </a:buClr>
                        <a:buSzPts val="2100"/>
                        <a:buChar char="✔"/>
                      </a:pPr>
                      <a:r>
                        <a:rPr lang="pt-BR" sz="2100" b="0" dirty="0">
                          <a:solidFill>
                            <a:schemeClr val="bg1"/>
                          </a:solidFill>
                        </a:rPr>
                        <a:t>Avanços na difusão dos Sistemas Agroflorestais (SAF) como estratégia de renda para a Região.</a:t>
                      </a:r>
                      <a:endParaRPr sz="2100" b="0" dirty="0">
                        <a:solidFill>
                          <a:schemeClr val="bg1"/>
                        </a:solidFill>
                      </a:endParaRPr>
                    </a:p>
                  </a:txBody>
                  <a:tcPr marL="91450" marR="91450" marT="45725" marB="45725">
                    <a:solidFill>
                      <a:srgbClr val="1F3864"/>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pt-BR" sz="1600" b="1" u="none" strike="noStrike" cap="none" dirty="0">
                          <a:solidFill>
                            <a:schemeClr val="bg1"/>
                          </a:solidFill>
                        </a:rPr>
                        <a:t>ORIENTAÇÕES E PRODUÇÕES CIENTÍFICAS:</a:t>
                      </a:r>
                      <a:endParaRPr sz="1600" b="1" u="none" strike="noStrike" cap="none" dirty="0">
                        <a:solidFill>
                          <a:schemeClr val="bg1"/>
                        </a:solidFill>
                      </a:endParaRPr>
                    </a:p>
                    <a:p>
                      <a:pPr marL="0" marR="0" lvl="0" indent="0" algn="l" rtl="0">
                        <a:lnSpc>
                          <a:spcPct val="100000"/>
                        </a:lnSpc>
                        <a:spcBef>
                          <a:spcPts val="0"/>
                        </a:spcBef>
                        <a:spcAft>
                          <a:spcPts val="0"/>
                        </a:spcAft>
                        <a:buNone/>
                      </a:pPr>
                      <a:endParaRPr dirty="0">
                        <a:solidFill>
                          <a:schemeClr val="bg1"/>
                        </a:solidFill>
                      </a:endParaRPr>
                    </a:p>
                    <a:p>
                      <a:pPr marL="285750" marR="0" lvl="0" indent="-317500" algn="l" rtl="0">
                        <a:lnSpc>
                          <a:spcPct val="100000"/>
                        </a:lnSpc>
                        <a:spcBef>
                          <a:spcPts val="0"/>
                        </a:spcBef>
                        <a:spcAft>
                          <a:spcPts val="0"/>
                        </a:spcAft>
                        <a:buClr>
                          <a:srgbClr val="FFFFFF"/>
                        </a:buClr>
                        <a:buSzPts val="2400"/>
                        <a:buFont typeface="Arial"/>
                        <a:buChar char="✔"/>
                      </a:pPr>
                      <a:r>
                        <a:rPr lang="pt-BR" sz="2100" b="0" u="none" strike="noStrike" cap="none" dirty="0">
                          <a:solidFill>
                            <a:schemeClr val="bg1"/>
                          </a:solidFill>
                        </a:rPr>
                        <a:t>Orientação de  Trabalhos de Final de Curso (TCC) sendo 02 concluídos e 04 em andamento;</a:t>
                      </a:r>
                      <a:endParaRPr sz="1900" dirty="0">
                        <a:solidFill>
                          <a:schemeClr val="bg1"/>
                        </a:solidFill>
                      </a:endParaRPr>
                    </a:p>
                    <a:p>
                      <a:pPr marL="285750" marR="0" lvl="0" indent="-317500" algn="l" rtl="0">
                        <a:lnSpc>
                          <a:spcPct val="100000"/>
                        </a:lnSpc>
                        <a:spcBef>
                          <a:spcPts val="0"/>
                        </a:spcBef>
                        <a:spcAft>
                          <a:spcPts val="0"/>
                        </a:spcAft>
                        <a:buClr>
                          <a:srgbClr val="FFFFFF"/>
                        </a:buClr>
                        <a:buSzPts val="2400"/>
                        <a:buFont typeface="Arial"/>
                        <a:buChar char="✔"/>
                      </a:pPr>
                      <a:r>
                        <a:rPr lang="pt-BR" sz="2100" b="0" u="none" strike="noStrike" cap="none" dirty="0">
                          <a:solidFill>
                            <a:schemeClr val="bg1"/>
                          </a:solidFill>
                        </a:rPr>
                        <a:t>Orientação de Iniciação científica (03 concluídas e 8 em andamento);</a:t>
                      </a:r>
                      <a:endParaRPr sz="1900" dirty="0">
                        <a:solidFill>
                          <a:schemeClr val="bg1"/>
                        </a:solidFill>
                      </a:endParaRPr>
                    </a:p>
                    <a:p>
                      <a:pPr marL="285750" marR="0" lvl="0" indent="-317500" algn="l" rtl="0">
                        <a:lnSpc>
                          <a:spcPct val="100000"/>
                        </a:lnSpc>
                        <a:spcBef>
                          <a:spcPts val="0"/>
                        </a:spcBef>
                        <a:spcAft>
                          <a:spcPts val="0"/>
                        </a:spcAft>
                        <a:buClr>
                          <a:srgbClr val="FFFFFF"/>
                        </a:buClr>
                        <a:buSzPts val="2400"/>
                        <a:buFont typeface="Arial"/>
                        <a:buChar char="✔"/>
                      </a:pPr>
                      <a:r>
                        <a:rPr lang="pt-BR" sz="2100" b="0" u="none" strike="noStrike" cap="none" dirty="0">
                          <a:solidFill>
                            <a:schemeClr val="bg1"/>
                          </a:solidFill>
                        </a:rPr>
                        <a:t>Publicações de resumos científicos (8 até o momento) e de artigos científicos (3 em organização).</a:t>
                      </a:r>
                      <a:endParaRPr sz="2100" b="0" u="none" strike="noStrike" cap="none" dirty="0">
                        <a:solidFill>
                          <a:schemeClr val="bg1"/>
                        </a:solidFill>
                      </a:endParaRPr>
                    </a:p>
                  </a:txBody>
                  <a:tcPr marL="91450" marR="91450" marT="45725" marB="45725">
                    <a:solidFill>
                      <a:srgbClr val="1F3864"/>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aae9543248_7_35"/>
          <p:cNvSpPr txBox="1"/>
          <p:nvPr/>
        </p:nvSpPr>
        <p:spPr>
          <a:xfrm>
            <a:off x="858308" y="870846"/>
            <a:ext cx="10297500" cy="954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pt-BR" sz="2800" b="1" i="1" u="none" strike="noStrike" kern="0" cap="none" spc="0" normalizeH="0" baseline="0" noProof="0">
                <a:ln>
                  <a:noFill/>
                </a:ln>
                <a:solidFill>
                  <a:srgbClr val="0F1966"/>
                </a:solidFill>
                <a:effectLst/>
                <a:uLnTx/>
                <a:uFillTx/>
                <a:latin typeface="Calibri"/>
                <a:ea typeface="Calibri"/>
                <a:cs typeface="Calibri"/>
                <a:sym typeface="Calibri"/>
              </a:rPr>
              <a:t>Resultados esperados </a:t>
            </a:r>
            <a:r>
              <a:rPr kumimoji="0" lang="pt-BR" sz="2800" b="1" i="0" u="none" strike="noStrike" kern="0" cap="none" spc="0" normalizeH="0" baseline="0" noProof="0">
                <a:ln>
                  <a:noFill/>
                </a:ln>
                <a:solidFill>
                  <a:srgbClr val="0F1966"/>
                </a:solidFill>
                <a:effectLst/>
                <a:uLnTx/>
                <a:uFillTx/>
                <a:latin typeface="Calibri"/>
                <a:ea typeface="Calibri"/>
                <a:cs typeface="Calibri"/>
                <a:sym typeface="Calibri"/>
              </a:rPr>
              <a:t>-  Produção orgânica: Sustentabilidade, geração de renda e aplicações tecnológicas (UTFPR-DV):</a:t>
            </a:r>
            <a:endParaRPr kumimoji="0" sz="2800" b="1"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200" name="Google Shape;200;g1aae9543248_7_35"/>
          <p:cNvGraphicFramePr/>
          <p:nvPr>
            <p:extLst>
              <p:ext uri="{D42A27DB-BD31-4B8C-83A1-F6EECF244321}">
                <p14:modId xmlns:p14="http://schemas.microsoft.com/office/powerpoint/2010/main" val="2295904592"/>
              </p:ext>
            </p:extLst>
          </p:nvPr>
        </p:nvGraphicFramePr>
        <p:xfrm>
          <a:off x="468923" y="1979897"/>
          <a:ext cx="11394825" cy="4318264"/>
        </p:xfrm>
        <a:graphic>
          <a:graphicData uri="http://schemas.openxmlformats.org/drawingml/2006/table">
            <a:tbl>
              <a:tblPr firstRow="1" bandRow="1">
                <a:noFill/>
              </a:tblPr>
              <a:tblGrid>
                <a:gridCol w="11394825">
                  <a:extLst>
                    <a:ext uri="{9D8B030D-6E8A-4147-A177-3AD203B41FA5}">
                      <a16:colId xmlns:a16="http://schemas.microsoft.com/office/drawing/2014/main" val="20000"/>
                    </a:ext>
                  </a:extLst>
                </a:gridCol>
              </a:tblGrid>
              <a:tr h="370850">
                <a:tc>
                  <a:txBody>
                    <a:bodyPr/>
                    <a:lstStyle/>
                    <a:p>
                      <a:pPr marL="285750" marR="0" lvl="0" indent="-285750" algn="l" rtl="0">
                        <a:lnSpc>
                          <a:spcPct val="150000"/>
                        </a:lnSpc>
                        <a:spcBef>
                          <a:spcPts val="0"/>
                        </a:spcBef>
                        <a:spcAft>
                          <a:spcPts val="0"/>
                        </a:spcAft>
                        <a:buClr>
                          <a:srgbClr val="FFFFFF"/>
                        </a:buClr>
                        <a:buSzPts val="1900"/>
                        <a:buFont typeface="Noto Sans"/>
                        <a:buChar char="✔"/>
                      </a:pPr>
                      <a:r>
                        <a:rPr lang="pt-BR" sz="1700" b="0" u="none" strike="noStrike" cap="none" dirty="0">
                          <a:solidFill>
                            <a:schemeClr val="bg1"/>
                          </a:solidFill>
                        </a:rPr>
                        <a:t>Obtenção de bebidas geladas de chá mate nativa com frutas nativas provenientes de cultivo agroecológico;</a:t>
                      </a:r>
                      <a:endParaRPr sz="1700" b="0" dirty="0">
                        <a:solidFill>
                          <a:schemeClr val="bg1"/>
                        </a:solidFill>
                      </a:endParaRPr>
                    </a:p>
                    <a:p>
                      <a:pPr marL="285750" marR="0" lvl="0" indent="-285750" algn="l" rtl="0">
                        <a:lnSpc>
                          <a:spcPct val="150000"/>
                        </a:lnSpc>
                        <a:spcBef>
                          <a:spcPts val="0"/>
                        </a:spcBef>
                        <a:spcAft>
                          <a:spcPts val="0"/>
                        </a:spcAft>
                        <a:buClr>
                          <a:srgbClr val="FFFFFF"/>
                        </a:buClr>
                        <a:buSzPts val="1900"/>
                        <a:buFont typeface="Noto Sans"/>
                        <a:buChar char="✔"/>
                      </a:pPr>
                      <a:r>
                        <a:rPr lang="pt-BR" sz="1700" b="0" i="0" u="none" strike="noStrike" cap="none" dirty="0">
                          <a:solidFill>
                            <a:schemeClr val="bg1"/>
                          </a:solidFill>
                          <a:effectLst/>
                          <a:latin typeface="Arial"/>
                          <a:ea typeface="Arial"/>
                          <a:cs typeface="Arial"/>
                          <a:sym typeface="Arial"/>
                        </a:rPr>
                        <a:t>Gerar produtos a partir das respostas de campo da avaliação de </a:t>
                      </a:r>
                      <a:r>
                        <a:rPr lang="pt-BR" sz="1700" b="0" i="0" u="none" strike="noStrike" cap="none" dirty="0" err="1">
                          <a:solidFill>
                            <a:schemeClr val="bg1"/>
                          </a:solidFill>
                          <a:effectLst/>
                          <a:latin typeface="Arial"/>
                          <a:ea typeface="Arial"/>
                          <a:cs typeface="Arial"/>
                          <a:sym typeface="Arial"/>
                        </a:rPr>
                        <a:t>remineralizadores</a:t>
                      </a:r>
                      <a:r>
                        <a:rPr lang="pt-BR" sz="1700" b="0" i="0" u="none" strike="noStrike" cap="none" dirty="0">
                          <a:solidFill>
                            <a:schemeClr val="bg1"/>
                          </a:solidFill>
                          <a:effectLst/>
                          <a:latin typeface="Arial"/>
                          <a:ea typeface="Arial"/>
                          <a:cs typeface="Arial"/>
                          <a:sym typeface="Arial"/>
                        </a:rPr>
                        <a:t>, silicatos de potássio, </a:t>
                      </a:r>
                      <a:r>
                        <a:rPr lang="pt-BR" sz="1700" b="0" i="0" u="none" strike="noStrike" cap="none" dirty="0" err="1">
                          <a:solidFill>
                            <a:schemeClr val="bg1"/>
                          </a:solidFill>
                          <a:effectLst/>
                          <a:latin typeface="Arial"/>
                          <a:ea typeface="Arial"/>
                          <a:cs typeface="Arial"/>
                          <a:sym typeface="Arial"/>
                        </a:rPr>
                        <a:t>termofosfatos</a:t>
                      </a:r>
                      <a:r>
                        <a:rPr lang="pt-BR" sz="1700" b="0" i="0" u="none" strike="noStrike" cap="none" dirty="0">
                          <a:solidFill>
                            <a:schemeClr val="bg1"/>
                          </a:solidFill>
                          <a:effectLst/>
                          <a:latin typeface="Arial"/>
                          <a:ea typeface="Arial"/>
                          <a:cs typeface="Arial"/>
                          <a:sym typeface="Arial"/>
                        </a:rPr>
                        <a:t> e fosfato natural em conjunto com setor de mineração;</a:t>
                      </a:r>
                    </a:p>
                    <a:p>
                      <a:pPr marL="285750" marR="0" lvl="0" indent="-285750" algn="l" rtl="0">
                        <a:lnSpc>
                          <a:spcPct val="150000"/>
                        </a:lnSpc>
                        <a:spcBef>
                          <a:spcPts val="0"/>
                        </a:spcBef>
                        <a:spcAft>
                          <a:spcPts val="0"/>
                        </a:spcAft>
                        <a:buClr>
                          <a:srgbClr val="FFFFFF"/>
                        </a:buClr>
                        <a:buSzPts val="1900"/>
                        <a:buFont typeface="Noto Sans"/>
                        <a:buChar char="✔"/>
                      </a:pPr>
                      <a:r>
                        <a:rPr lang="pt-BR" sz="1700" b="0" i="0" u="none" strike="noStrike" cap="none" dirty="0">
                          <a:solidFill>
                            <a:schemeClr val="bg1"/>
                          </a:solidFill>
                          <a:effectLst/>
                          <a:latin typeface="Arial"/>
                          <a:ea typeface="Arial"/>
                          <a:cs typeface="Arial"/>
                          <a:sym typeface="Arial"/>
                        </a:rPr>
                        <a:t>Validar processos e entregar recomendações para sistemas de produção agropecuários integrados e sustentáveis, utilizando o balanço de nutrientes, de Carbono e mecanismos de plantas na busca por uma agricultura sustentável e economicamente viável;</a:t>
                      </a:r>
                    </a:p>
                    <a:p>
                      <a:pPr marL="285750" marR="0" lvl="0" indent="-285750" algn="l" rtl="0">
                        <a:lnSpc>
                          <a:spcPct val="150000"/>
                        </a:lnSpc>
                        <a:spcBef>
                          <a:spcPts val="0"/>
                        </a:spcBef>
                        <a:spcAft>
                          <a:spcPts val="0"/>
                        </a:spcAft>
                        <a:buClr>
                          <a:srgbClr val="FFFFFF"/>
                        </a:buClr>
                        <a:buSzPts val="1900"/>
                        <a:buFont typeface="Noto Sans"/>
                        <a:buChar char="✔"/>
                      </a:pPr>
                      <a:r>
                        <a:rPr lang="pt-BR" sz="1700" b="0" i="0" u="none" strike="noStrike" cap="none" dirty="0">
                          <a:solidFill>
                            <a:schemeClr val="bg1"/>
                          </a:solidFill>
                          <a:effectLst/>
                          <a:latin typeface="Arial"/>
                          <a:ea typeface="Arial"/>
                          <a:cs typeface="Arial"/>
                          <a:sym typeface="Arial"/>
                        </a:rPr>
                        <a:t>Calibrar doses das diferentes fontes minerais (rochas potássicas, fosfatos naturais e </a:t>
                      </a:r>
                      <a:r>
                        <a:rPr lang="pt-BR" sz="1700" b="0" i="0" u="none" strike="noStrike" cap="none" dirty="0" err="1">
                          <a:solidFill>
                            <a:schemeClr val="bg1"/>
                          </a:solidFill>
                          <a:effectLst/>
                          <a:latin typeface="Arial"/>
                          <a:ea typeface="Arial"/>
                          <a:cs typeface="Arial"/>
                          <a:sym typeface="Arial"/>
                        </a:rPr>
                        <a:t>remineralizadores</a:t>
                      </a:r>
                      <a:r>
                        <a:rPr lang="pt-BR" sz="1700" b="0" i="0" u="none" strike="noStrike" cap="none" dirty="0">
                          <a:solidFill>
                            <a:schemeClr val="bg1"/>
                          </a:solidFill>
                          <a:effectLst/>
                          <a:latin typeface="Arial"/>
                          <a:ea typeface="Arial"/>
                          <a:cs typeface="Arial"/>
                          <a:sym typeface="Arial"/>
                        </a:rPr>
                        <a:t>) e orgânicas (resíduos orgânicos da produção de aves, suínos e bovinos) solteiras ou combinadas;</a:t>
                      </a:r>
                    </a:p>
                    <a:p>
                      <a:pPr marL="285750" marR="0" lvl="0" indent="-285750" algn="l" rtl="0">
                        <a:lnSpc>
                          <a:spcPct val="150000"/>
                        </a:lnSpc>
                        <a:spcBef>
                          <a:spcPts val="0"/>
                        </a:spcBef>
                        <a:spcAft>
                          <a:spcPts val="0"/>
                        </a:spcAft>
                        <a:buClr>
                          <a:srgbClr val="FFFFFF"/>
                        </a:buClr>
                        <a:buSzPts val="1900"/>
                        <a:buFont typeface="Noto Sans"/>
                        <a:buChar char="✔"/>
                      </a:pPr>
                      <a:r>
                        <a:rPr lang="pt-BR" sz="1700" b="0" i="0" u="none" strike="noStrike" cap="none" dirty="0">
                          <a:solidFill>
                            <a:schemeClr val="bg1"/>
                          </a:solidFill>
                          <a:effectLst/>
                          <a:latin typeface="Arial"/>
                          <a:ea typeface="Arial"/>
                          <a:cs typeface="Arial"/>
                          <a:sym typeface="Arial"/>
                        </a:rPr>
                        <a:t>Ter conhecimento sobre o crescimento e sequestro de C pelas espécies vegetais (fruteiras e florestais) nos primeiros anos, bem como, a fertilidade do solo ao longo do tempo devido a incorporação de biomassa, conciliando conservação ambiental, geração de renda e segurança alimentar.</a:t>
                      </a:r>
                      <a:endParaRPr sz="1700" b="0" dirty="0">
                        <a:solidFill>
                          <a:schemeClr val="bg1"/>
                        </a:solidFill>
                      </a:endParaRPr>
                    </a:p>
                  </a:txBody>
                  <a:tcPr marL="91450" marR="91450" marT="45725" marB="45725">
                    <a:solidFill>
                      <a:srgbClr val="1F3864"/>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aae9543248_7_35"/>
          <p:cNvSpPr txBox="1"/>
          <p:nvPr/>
        </p:nvSpPr>
        <p:spPr>
          <a:xfrm>
            <a:off x="858308" y="870846"/>
            <a:ext cx="10297500" cy="954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pt-BR" sz="2800" b="1" i="1" u="none" strike="noStrike" kern="0" cap="none" spc="0" normalizeH="0" baseline="0" noProof="0">
                <a:ln>
                  <a:noFill/>
                </a:ln>
                <a:solidFill>
                  <a:srgbClr val="0F1966"/>
                </a:solidFill>
                <a:effectLst/>
                <a:uLnTx/>
                <a:uFillTx/>
                <a:latin typeface="Calibri"/>
                <a:ea typeface="Calibri"/>
                <a:cs typeface="Calibri"/>
                <a:sym typeface="Calibri"/>
              </a:rPr>
              <a:t>Resultados esperados </a:t>
            </a:r>
            <a:r>
              <a:rPr kumimoji="0" lang="pt-BR" sz="2800" b="1" i="0" u="none" strike="noStrike" kern="0" cap="none" spc="0" normalizeH="0" baseline="0" noProof="0">
                <a:ln>
                  <a:noFill/>
                </a:ln>
                <a:solidFill>
                  <a:srgbClr val="0F1966"/>
                </a:solidFill>
                <a:effectLst/>
                <a:uLnTx/>
                <a:uFillTx/>
                <a:latin typeface="Calibri"/>
                <a:ea typeface="Calibri"/>
                <a:cs typeface="Calibri"/>
                <a:sym typeface="Calibri"/>
              </a:rPr>
              <a:t>-  Produção orgânica: Sustentabilidade, geração de renda e aplicações tecnológicas (UTFPR-DV):</a:t>
            </a:r>
            <a:endParaRPr kumimoji="0" sz="2800" b="1"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200" name="Google Shape;200;g1aae9543248_7_35"/>
          <p:cNvGraphicFramePr/>
          <p:nvPr>
            <p:extLst>
              <p:ext uri="{D42A27DB-BD31-4B8C-83A1-F6EECF244321}">
                <p14:modId xmlns:p14="http://schemas.microsoft.com/office/powerpoint/2010/main" val="2577145611"/>
              </p:ext>
            </p:extLst>
          </p:nvPr>
        </p:nvGraphicFramePr>
        <p:xfrm>
          <a:off x="468923" y="1979897"/>
          <a:ext cx="11394825" cy="4566930"/>
        </p:xfrm>
        <a:graphic>
          <a:graphicData uri="http://schemas.openxmlformats.org/drawingml/2006/table">
            <a:tbl>
              <a:tblPr firstRow="1" bandRow="1">
                <a:noFill/>
              </a:tblPr>
              <a:tblGrid>
                <a:gridCol w="11394825">
                  <a:extLst>
                    <a:ext uri="{9D8B030D-6E8A-4147-A177-3AD203B41FA5}">
                      <a16:colId xmlns:a16="http://schemas.microsoft.com/office/drawing/2014/main" val="20000"/>
                    </a:ext>
                  </a:extLst>
                </a:gridCol>
              </a:tblGrid>
              <a:tr h="370850">
                <a:tc>
                  <a:txBody>
                    <a:bodyPr/>
                    <a:lstStyle/>
                    <a:p>
                      <a:pPr marL="285750" marR="0" lvl="0" indent="-285750" algn="l" rtl="0">
                        <a:lnSpc>
                          <a:spcPct val="150000"/>
                        </a:lnSpc>
                        <a:spcBef>
                          <a:spcPts val="0"/>
                        </a:spcBef>
                        <a:spcAft>
                          <a:spcPts val="0"/>
                        </a:spcAft>
                        <a:buClr>
                          <a:srgbClr val="FFFFFF"/>
                        </a:buClr>
                        <a:buSzPts val="1900"/>
                        <a:buFont typeface="Noto Sans"/>
                        <a:buChar char="✔"/>
                      </a:pPr>
                      <a:r>
                        <a:rPr lang="pt-BR" sz="1800" b="0" u="none" strike="noStrike" cap="none" dirty="0">
                          <a:solidFill>
                            <a:schemeClr val="bg1"/>
                          </a:solidFill>
                        </a:rPr>
                        <a:t>Obtenção de bebidas geladas de chá mate nativa com frutas nativas provenientes de </a:t>
                      </a:r>
                      <a:r>
                        <a:rPr lang="pt-BR" sz="1800" b="0" u="none" strike="noStrike" cap="none">
                          <a:solidFill>
                            <a:schemeClr val="bg1"/>
                          </a:solidFill>
                        </a:rPr>
                        <a:t>cultivo agroecológico;</a:t>
                      </a:r>
                      <a:endParaRPr dirty="0">
                        <a:solidFill>
                          <a:schemeClr val="bg1"/>
                        </a:solidFill>
                      </a:endParaRPr>
                    </a:p>
                    <a:p>
                      <a:pPr marL="285750" marR="0" lvl="0" indent="-285750" algn="l" rtl="0">
                        <a:lnSpc>
                          <a:spcPct val="150000"/>
                        </a:lnSpc>
                        <a:spcBef>
                          <a:spcPts val="0"/>
                        </a:spcBef>
                        <a:spcAft>
                          <a:spcPts val="0"/>
                        </a:spcAft>
                        <a:buClr>
                          <a:srgbClr val="FFFFFF"/>
                        </a:buClr>
                        <a:buSzPts val="1900"/>
                        <a:buFont typeface="Noto Sans"/>
                        <a:buChar char="✔"/>
                      </a:pPr>
                      <a:r>
                        <a:rPr lang="pt-BR" sz="1800" b="0" u="none" strike="noStrike" cap="none" dirty="0">
                          <a:solidFill>
                            <a:schemeClr val="bg1"/>
                          </a:solidFill>
                        </a:rPr>
                        <a:t>Aproveitamento de cascas das frutas nativas, para utilização no desenvolvimento de infusões e de bebidas refrigerantes (gaseificadas) a base de chá-mate e frutas nativas.</a:t>
                      </a:r>
                      <a:endParaRPr sz="1800" b="0" u="none" strike="noStrike" cap="none" dirty="0">
                        <a:solidFill>
                          <a:schemeClr val="bg1"/>
                        </a:solidFill>
                      </a:endParaRPr>
                    </a:p>
                    <a:p>
                      <a:pPr marL="285750" marR="0" lvl="0" indent="-279400" algn="l" rtl="0">
                        <a:lnSpc>
                          <a:spcPct val="150000"/>
                        </a:lnSpc>
                        <a:spcBef>
                          <a:spcPts val="0"/>
                        </a:spcBef>
                        <a:spcAft>
                          <a:spcPts val="0"/>
                        </a:spcAft>
                        <a:buClr>
                          <a:srgbClr val="FFFFFF"/>
                        </a:buClr>
                        <a:buSzPts val="1800"/>
                        <a:buChar char="✔"/>
                      </a:pPr>
                      <a:r>
                        <a:rPr lang="pt-BR" sz="1800" b="0" dirty="0">
                          <a:solidFill>
                            <a:schemeClr val="bg1"/>
                          </a:solidFill>
                        </a:rPr>
                        <a:t>Definir metodologia de implantação da </a:t>
                      </a:r>
                      <a:r>
                        <a:rPr lang="pt-BR" sz="1800" b="0" dirty="0" err="1">
                          <a:solidFill>
                            <a:schemeClr val="bg1"/>
                          </a:solidFill>
                        </a:rPr>
                        <a:t>agroflorestas</a:t>
                      </a:r>
                      <a:r>
                        <a:rPr lang="pt-BR" sz="1800" b="0" dirty="0">
                          <a:solidFill>
                            <a:schemeClr val="bg1"/>
                          </a:solidFill>
                        </a:rPr>
                        <a:t> com base na densidade de plantio e manejo das entrelinhas por meio do uso de plantas de cobertura, culturas anuais e plantas espontâneas</a:t>
                      </a:r>
                      <a:endParaRPr sz="1800" b="0" dirty="0">
                        <a:solidFill>
                          <a:schemeClr val="bg1"/>
                        </a:solidFill>
                      </a:endParaRPr>
                    </a:p>
                    <a:p>
                      <a:pPr marL="285750" marR="0" lvl="0" indent="-285750" algn="l" rtl="0">
                        <a:lnSpc>
                          <a:spcPct val="150000"/>
                        </a:lnSpc>
                        <a:spcBef>
                          <a:spcPts val="0"/>
                        </a:spcBef>
                        <a:spcAft>
                          <a:spcPts val="0"/>
                        </a:spcAft>
                        <a:buClr>
                          <a:srgbClr val="FFFFFF"/>
                        </a:buClr>
                        <a:buSzPts val="1900"/>
                        <a:buFont typeface="Noto Sans"/>
                        <a:buChar char="✔"/>
                      </a:pPr>
                      <a:r>
                        <a:rPr lang="pt-BR" sz="1800" b="0" u="none" strike="noStrike" cap="none" dirty="0">
                          <a:solidFill>
                            <a:schemeClr val="bg1"/>
                          </a:solidFill>
                        </a:rPr>
                        <a:t>Desenvolvimento de materiais técnicos que possam contribuir para o manejo de doenças de plantas, de forma racional, efetiva e seguindo os princípios de sustentabilidade. </a:t>
                      </a:r>
                      <a:endParaRPr dirty="0">
                        <a:solidFill>
                          <a:schemeClr val="bg1"/>
                        </a:solidFill>
                      </a:endParaRPr>
                    </a:p>
                    <a:p>
                      <a:pPr marL="285750" marR="0" lvl="0" indent="-285750" algn="l" rtl="0">
                        <a:lnSpc>
                          <a:spcPct val="150000"/>
                        </a:lnSpc>
                        <a:spcBef>
                          <a:spcPts val="0"/>
                        </a:spcBef>
                        <a:spcAft>
                          <a:spcPts val="0"/>
                        </a:spcAft>
                        <a:buClr>
                          <a:srgbClr val="FFFFFF"/>
                        </a:buClr>
                        <a:buSzPts val="1900"/>
                        <a:buFont typeface="Noto Sans"/>
                        <a:buChar char="✔"/>
                      </a:pPr>
                      <a:r>
                        <a:rPr lang="pt-BR" sz="1800" b="0" u="none" strike="noStrike" cap="none" dirty="0">
                          <a:solidFill>
                            <a:schemeClr val="bg1"/>
                          </a:solidFill>
                        </a:rPr>
                        <a:t>Fortalecimento da parceria com as empresas com foco em produção orgânica e agroecológica, permitindo o aperfeiçoamento de tecnologias e oportunidades de trabalho para nossos egressos.</a:t>
                      </a:r>
                      <a:endParaRPr dirty="0">
                        <a:solidFill>
                          <a:schemeClr val="bg1"/>
                        </a:solidFill>
                      </a:endParaRPr>
                    </a:p>
                    <a:p>
                      <a:pPr marL="285750" marR="0" lvl="0" indent="-285750" algn="l" rtl="0">
                        <a:lnSpc>
                          <a:spcPct val="150000"/>
                        </a:lnSpc>
                        <a:spcBef>
                          <a:spcPts val="0"/>
                        </a:spcBef>
                        <a:spcAft>
                          <a:spcPts val="0"/>
                        </a:spcAft>
                        <a:buClr>
                          <a:srgbClr val="FFFFFF"/>
                        </a:buClr>
                        <a:buSzPts val="1900"/>
                        <a:buFont typeface="Noto Sans"/>
                        <a:buChar char="✔"/>
                      </a:pPr>
                      <a:r>
                        <a:rPr lang="pt-BR" sz="1800" b="0" u="none" strike="noStrike" cap="none" dirty="0">
                          <a:solidFill>
                            <a:schemeClr val="bg1"/>
                          </a:solidFill>
                        </a:rPr>
                        <a:t>Identificar sistemas produtivos e com agregação de qualidade do solo em sistema de SPDH e SPDO. </a:t>
                      </a:r>
                    </a:p>
                    <a:p>
                      <a:pPr marL="285750" marR="0" lvl="0" indent="-285750" algn="l" rtl="0">
                        <a:lnSpc>
                          <a:spcPct val="150000"/>
                        </a:lnSpc>
                        <a:spcBef>
                          <a:spcPts val="0"/>
                        </a:spcBef>
                        <a:spcAft>
                          <a:spcPts val="0"/>
                        </a:spcAft>
                        <a:buClr>
                          <a:srgbClr val="FFFFFF"/>
                        </a:buClr>
                        <a:buSzPts val="1900"/>
                        <a:buFont typeface="Noto Sans"/>
                        <a:buChar char="✔"/>
                      </a:pPr>
                      <a:r>
                        <a:rPr lang="pt-BR" sz="1800" b="0" u="none" strike="noStrike" cap="none" dirty="0">
                          <a:solidFill>
                            <a:schemeClr val="bg1"/>
                          </a:solidFill>
                        </a:rPr>
                        <a:t>Produções técnicas, científicas e tecnológicas que deem visibilidade a produção orgânica e agroecológica</a:t>
                      </a:r>
                      <a:endParaRPr dirty="0">
                        <a:solidFill>
                          <a:schemeClr val="bg1"/>
                        </a:solidFill>
                      </a:endParaRPr>
                    </a:p>
                  </a:txBody>
                  <a:tcPr marL="91450" marR="91450" marT="45725" marB="45725">
                    <a:solidFill>
                      <a:srgbClr val="1F3864"/>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86026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p:nvPr/>
        </p:nvSpPr>
        <p:spPr>
          <a:xfrm>
            <a:off x="502600" y="812700"/>
            <a:ext cx="10939500" cy="23236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t-BR" sz="3600" b="0" i="0" u="none" strike="noStrike" cap="none" dirty="0">
                <a:solidFill>
                  <a:srgbClr val="0F1966"/>
                </a:solidFill>
                <a:latin typeface="Calibri"/>
                <a:ea typeface="Calibri"/>
                <a:cs typeface="Calibri"/>
                <a:sym typeface="Calibri"/>
              </a:rPr>
              <a:t>A demanda em CT&amp;I</a:t>
            </a:r>
            <a:endParaRPr sz="3600" b="0" i="0" u="none" strike="noStrike" cap="none" dirty="0">
              <a:solidFill>
                <a:srgbClr val="0F196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F1966"/>
              </a:solidFill>
              <a:latin typeface="Calibri"/>
              <a:ea typeface="Calibri"/>
              <a:cs typeface="Calibri"/>
              <a:sym typeface="Calibri"/>
            </a:endParaRPr>
          </a:p>
          <a:p>
            <a:pPr marL="457200" marR="0" lvl="0" indent="-374650" algn="l" rtl="0">
              <a:lnSpc>
                <a:spcPct val="100000"/>
              </a:lnSpc>
              <a:spcBef>
                <a:spcPts val="0"/>
              </a:spcBef>
              <a:spcAft>
                <a:spcPts val="0"/>
              </a:spcAft>
              <a:buClr>
                <a:schemeClr val="dk1"/>
              </a:buClr>
              <a:buSzPts val="2300"/>
              <a:buFont typeface="Calibri"/>
              <a:buChar char="●"/>
            </a:pPr>
            <a:r>
              <a:rPr lang="pt-BR" sz="2300" b="0" i="0" u="none" strike="noStrike" cap="none" dirty="0">
                <a:solidFill>
                  <a:schemeClr val="dk1"/>
                </a:solidFill>
                <a:latin typeface="Calibri"/>
                <a:ea typeface="Calibri"/>
                <a:cs typeface="Calibri"/>
                <a:sym typeface="Calibri"/>
              </a:rPr>
              <a:t>Esta proposta tem como justificativa, aproximar grupos de pesquisa de distintas IES, e fomentar o estabelecimento do NAPI Sudoeste do Paraná.</a:t>
            </a:r>
            <a:endParaRPr sz="2300" b="0" i="0" u="none" strike="noStrike" cap="none" dirty="0">
              <a:solidFill>
                <a:schemeClr val="dk1"/>
              </a:solidFill>
              <a:latin typeface="Calibri"/>
              <a:ea typeface="Calibri"/>
              <a:cs typeface="Calibri"/>
              <a:sym typeface="Calibri"/>
            </a:endParaRPr>
          </a:p>
          <a:p>
            <a:pPr marL="457200" marR="0" lvl="0" indent="-374650" algn="l" rtl="0">
              <a:lnSpc>
                <a:spcPct val="100000"/>
              </a:lnSpc>
              <a:spcBef>
                <a:spcPts val="0"/>
              </a:spcBef>
              <a:spcAft>
                <a:spcPts val="0"/>
              </a:spcAft>
              <a:buClr>
                <a:schemeClr val="dk1"/>
              </a:buClr>
              <a:buSzPts val="2300"/>
              <a:buFont typeface="Calibri"/>
              <a:buChar char="●"/>
            </a:pPr>
            <a:r>
              <a:rPr lang="pt-BR" sz="2300" b="0" i="0" u="none" strike="noStrike" cap="none" dirty="0">
                <a:solidFill>
                  <a:schemeClr val="dk1"/>
                </a:solidFill>
                <a:latin typeface="Calibri"/>
                <a:ea typeface="Calibri"/>
                <a:cs typeface="Calibri"/>
                <a:sym typeface="Calibri"/>
              </a:rPr>
              <a:t>Os subprojetos envolvidos na proposta têm como foco norteador a </a:t>
            </a:r>
            <a:r>
              <a:rPr lang="pt-BR" sz="2300" b="1" i="0" u="none" strike="noStrike" cap="none" dirty="0">
                <a:solidFill>
                  <a:schemeClr val="dk1"/>
                </a:solidFill>
                <a:latin typeface="Calibri"/>
                <a:ea typeface="Calibri"/>
                <a:cs typeface="Calibri"/>
                <a:sym typeface="Calibri"/>
              </a:rPr>
              <a:t>inovação </a:t>
            </a:r>
            <a:r>
              <a:rPr lang="pt-BR" sz="2300" b="0" i="0" u="none" strike="noStrike" cap="none" dirty="0">
                <a:solidFill>
                  <a:schemeClr val="dk1"/>
                </a:solidFill>
                <a:latin typeface="Calibri"/>
                <a:ea typeface="Calibri"/>
                <a:cs typeface="Calibri"/>
                <a:sym typeface="Calibri"/>
              </a:rPr>
              <a:t>como base para o desenvolvimento científico, tecnológico e industrial.</a:t>
            </a:r>
            <a:endParaRPr sz="2400" b="0" i="0" u="none" strike="noStrike" cap="none" dirty="0">
              <a:solidFill>
                <a:schemeClr val="dk1"/>
              </a:solidFill>
              <a:latin typeface="Calibri"/>
              <a:ea typeface="Calibri"/>
              <a:cs typeface="Calibri"/>
              <a:sym typeface="Calibri"/>
            </a:endParaRPr>
          </a:p>
        </p:txBody>
      </p:sp>
      <p:pic>
        <p:nvPicPr>
          <p:cNvPr id="88" name="Google Shape;88;p2"/>
          <p:cNvPicPr preferRelativeResize="0"/>
          <p:nvPr/>
        </p:nvPicPr>
        <p:blipFill rotWithShape="1">
          <a:blip r:embed="rId3">
            <a:alphaModFix/>
          </a:blip>
          <a:srcRect/>
          <a:stretch/>
        </p:blipFill>
        <p:spPr>
          <a:xfrm>
            <a:off x="5684364" y="3261674"/>
            <a:ext cx="6372308" cy="2783626"/>
          </a:xfrm>
          <a:prstGeom prst="rect">
            <a:avLst/>
          </a:prstGeom>
          <a:noFill/>
          <a:ln>
            <a:noFill/>
          </a:ln>
        </p:spPr>
      </p:pic>
      <p:sp>
        <p:nvSpPr>
          <p:cNvPr id="2" name="Google Shape;87;p2">
            <a:extLst>
              <a:ext uri="{FF2B5EF4-FFF2-40B4-BE49-F238E27FC236}">
                <a16:creationId xmlns:a16="http://schemas.microsoft.com/office/drawing/2014/main" id="{9831D9E6-3609-6C47-A30A-85958DDB1834}"/>
              </a:ext>
            </a:extLst>
          </p:cNvPr>
          <p:cNvSpPr txBox="1"/>
          <p:nvPr/>
        </p:nvSpPr>
        <p:spPr>
          <a:xfrm>
            <a:off x="502600" y="3014257"/>
            <a:ext cx="5181764" cy="4524275"/>
          </a:xfrm>
          <a:prstGeom prst="rect">
            <a:avLst/>
          </a:prstGeom>
          <a:noFill/>
          <a:ln>
            <a:noFill/>
          </a:ln>
        </p:spPr>
        <p:txBody>
          <a:bodyPr spcFirstLastPara="1" wrap="square" lIns="91425" tIns="45700" rIns="91425" bIns="45700" anchor="t" anchorCtr="0">
            <a:spAutoFit/>
          </a:bodyPr>
          <a:lstStyle/>
          <a:p>
            <a:pPr marL="457200" marR="0" lvl="0" indent="-374650" algn="l" rtl="0">
              <a:lnSpc>
                <a:spcPct val="100000"/>
              </a:lnSpc>
              <a:spcBef>
                <a:spcPts val="0"/>
              </a:spcBef>
              <a:spcAft>
                <a:spcPts val="0"/>
              </a:spcAft>
              <a:buClr>
                <a:schemeClr val="dk1"/>
              </a:buClr>
              <a:buSzPts val="2300"/>
              <a:buFont typeface="Calibri"/>
              <a:buChar char="●"/>
            </a:pPr>
            <a:r>
              <a:rPr lang="pt-BR" sz="2300" b="0" i="0" u="none" strike="noStrike" cap="none" dirty="0">
                <a:solidFill>
                  <a:schemeClr val="dk1"/>
                </a:solidFill>
                <a:latin typeface="Calibri"/>
                <a:ea typeface="Calibri"/>
                <a:cs typeface="Calibri"/>
                <a:sym typeface="Calibri"/>
              </a:rPr>
              <a:t>Cada subprojeto busca atender demandas em </a:t>
            </a:r>
            <a:r>
              <a:rPr lang="pt-BR" sz="2300" b="1" i="0" u="none" strike="noStrike" cap="none" dirty="0">
                <a:solidFill>
                  <a:schemeClr val="dk1"/>
                </a:solidFill>
                <a:latin typeface="Calibri"/>
                <a:ea typeface="Calibri"/>
                <a:cs typeface="Calibri"/>
                <a:sym typeface="Calibri"/>
              </a:rPr>
              <a:t>áreas estratégicas</a:t>
            </a:r>
            <a:r>
              <a:rPr lang="pt-BR" sz="2300" b="0" i="0" u="none" strike="noStrike" cap="none" dirty="0">
                <a:solidFill>
                  <a:schemeClr val="dk1"/>
                </a:solidFill>
                <a:latin typeface="Calibri"/>
                <a:ea typeface="Calibri"/>
                <a:cs typeface="Calibri"/>
                <a:sym typeface="Calibri"/>
              </a:rPr>
              <a:t>, colaborando para avanços econômicos e sociais do estado do Paraná: </a:t>
            </a:r>
            <a:r>
              <a:rPr lang="pt-BR" sz="2300" b="1" i="0" u="none" strike="noStrike" cap="none" dirty="0">
                <a:solidFill>
                  <a:schemeClr val="dk1"/>
                </a:solidFill>
                <a:latin typeface="Calibri"/>
                <a:ea typeface="Calibri"/>
                <a:cs typeface="Calibri"/>
                <a:sym typeface="Calibri"/>
              </a:rPr>
              <a:t>Desenvolvimento Sustentável; Agricultura &amp; Agronegócios; Biotecnologia &amp; Saúde; Energias Renováveis; </a:t>
            </a:r>
            <a:r>
              <a:rPr lang="pt-BR" sz="2300" b="1" dirty="0">
                <a:solidFill>
                  <a:schemeClr val="dk1"/>
                </a:solidFill>
                <a:latin typeface="Calibri"/>
                <a:ea typeface="Calibri"/>
                <a:cs typeface="Calibri"/>
                <a:sym typeface="Calibri"/>
              </a:rPr>
              <a:t>Cidades Inteligentes, </a:t>
            </a:r>
            <a:r>
              <a:rPr lang="pt-BR" sz="2300" b="1" i="0" u="none" strike="noStrike" cap="none" dirty="0">
                <a:solidFill>
                  <a:schemeClr val="dk1"/>
                </a:solidFill>
                <a:latin typeface="Calibri"/>
                <a:ea typeface="Calibri"/>
                <a:cs typeface="Calibri"/>
                <a:sym typeface="Calibri"/>
              </a:rPr>
              <a:t>Sociedade, educação e economia.</a:t>
            </a:r>
            <a:endParaRPr sz="2300" b="1" i="0" u="none" strike="noStrike" cap="none" dirty="0">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500"/>
                                        <p:tgtEl>
                                          <p:spTgt spid="8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5"/>
          <p:cNvSpPr txBox="1"/>
          <p:nvPr/>
        </p:nvSpPr>
        <p:spPr>
          <a:xfrm>
            <a:off x="610236" y="1119669"/>
            <a:ext cx="11126136" cy="49243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t-BR" sz="3600" b="0" i="0" u="none" strike="noStrike" cap="none" dirty="0">
                <a:solidFill>
                  <a:srgbClr val="0F1966"/>
                </a:solidFill>
                <a:latin typeface="Calibri"/>
                <a:ea typeface="Calibri"/>
                <a:cs typeface="Calibri"/>
                <a:sym typeface="Calibri"/>
              </a:rPr>
              <a:t>Instituições parceiras que compõem o NAPI</a:t>
            </a:r>
          </a:p>
          <a:p>
            <a:pPr marL="0" marR="0" lvl="0" indent="0" algn="l"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pt-BR" sz="2400" dirty="0" err="1">
                <a:solidFill>
                  <a:schemeClr val="dk1"/>
                </a:solidFill>
                <a:latin typeface="Calibri"/>
                <a:ea typeface="Calibri"/>
                <a:cs typeface="Calibri"/>
                <a:sym typeface="Calibri"/>
              </a:rPr>
              <a:t>Ballagro</a:t>
            </a:r>
            <a:r>
              <a:rPr lang="pt-BR" sz="2400" dirty="0">
                <a:solidFill>
                  <a:schemeClr val="dk1"/>
                </a:solidFill>
                <a:latin typeface="Calibri"/>
                <a:ea typeface="Calibri"/>
                <a:cs typeface="Calibri"/>
                <a:sym typeface="Calibri"/>
              </a:rPr>
              <a:t>, </a:t>
            </a:r>
            <a:r>
              <a:rPr lang="pt-BR" sz="2400" dirty="0" err="1">
                <a:solidFill>
                  <a:schemeClr val="dk1"/>
                </a:solidFill>
                <a:latin typeface="Calibri"/>
                <a:ea typeface="Calibri"/>
                <a:cs typeface="Calibri"/>
                <a:sym typeface="Calibri"/>
              </a:rPr>
              <a:t>Biotrop</a:t>
            </a:r>
            <a:r>
              <a:rPr lang="pt-BR" sz="2400" dirty="0">
                <a:solidFill>
                  <a:schemeClr val="dk1"/>
                </a:solidFill>
                <a:latin typeface="Calibri"/>
                <a:ea typeface="Calibri"/>
                <a:cs typeface="Calibri"/>
                <a:sym typeface="Calibri"/>
              </a:rPr>
              <a:t>, </a:t>
            </a:r>
            <a:r>
              <a:rPr lang="pt-BR" sz="2400" dirty="0" err="1">
                <a:solidFill>
                  <a:schemeClr val="dk1"/>
                </a:solidFill>
                <a:latin typeface="Calibri"/>
                <a:ea typeface="Calibri"/>
                <a:cs typeface="Calibri"/>
                <a:sym typeface="Calibri"/>
              </a:rPr>
              <a:t>Vittia</a:t>
            </a:r>
            <a:r>
              <a:rPr lang="pt-BR" sz="2400" dirty="0">
                <a:solidFill>
                  <a:schemeClr val="dk1"/>
                </a:solidFill>
                <a:latin typeface="Calibri"/>
                <a:ea typeface="Calibri"/>
                <a:cs typeface="Calibri"/>
                <a:sym typeface="Calibri"/>
              </a:rPr>
              <a:t>, </a:t>
            </a:r>
            <a:r>
              <a:rPr lang="pt-BR" sz="2400" dirty="0" err="1">
                <a:solidFill>
                  <a:schemeClr val="dk1"/>
                </a:solidFill>
                <a:latin typeface="Calibri"/>
                <a:ea typeface="Calibri"/>
                <a:cs typeface="Calibri"/>
                <a:sym typeface="Calibri"/>
              </a:rPr>
              <a:t>Tradecorp</a:t>
            </a:r>
            <a:r>
              <a:rPr lang="pt-BR" sz="2400" dirty="0">
                <a:solidFill>
                  <a:schemeClr val="dk1"/>
                </a:solidFill>
                <a:latin typeface="Calibri"/>
                <a:ea typeface="Calibri"/>
                <a:cs typeface="Calibri"/>
                <a:sym typeface="Calibri"/>
              </a:rPr>
              <a:t>, Gênica, Mineração Curimbaba LTDA, </a:t>
            </a:r>
            <a:r>
              <a:rPr lang="pt-BR" sz="2400" dirty="0" err="1">
                <a:solidFill>
                  <a:schemeClr val="dk1"/>
                </a:solidFill>
                <a:latin typeface="Calibri"/>
                <a:ea typeface="Calibri"/>
                <a:cs typeface="Calibri"/>
                <a:sym typeface="Calibri"/>
              </a:rPr>
              <a:t>Gebana</a:t>
            </a:r>
            <a:r>
              <a:rPr lang="pt-BR" sz="2400" dirty="0">
                <a:solidFill>
                  <a:schemeClr val="dk1"/>
                </a:solidFill>
                <a:latin typeface="Calibri"/>
                <a:ea typeface="Calibri"/>
                <a:cs typeface="Calibri"/>
                <a:sym typeface="Calibri"/>
              </a:rPr>
              <a:t> do </a:t>
            </a:r>
            <a:r>
              <a:rPr lang="pt-BR" sz="2400" dirty="0" err="1">
                <a:solidFill>
                  <a:schemeClr val="dk1"/>
                </a:solidFill>
                <a:latin typeface="Calibri"/>
                <a:ea typeface="Calibri"/>
                <a:cs typeface="Calibri"/>
                <a:sym typeface="Calibri"/>
              </a:rPr>
              <a:t>Brasil,Universidade</a:t>
            </a:r>
            <a:r>
              <a:rPr lang="pt-BR" sz="2400" dirty="0">
                <a:solidFill>
                  <a:schemeClr val="dk1"/>
                </a:solidFill>
                <a:latin typeface="Calibri"/>
                <a:ea typeface="Calibri"/>
                <a:cs typeface="Calibri"/>
                <a:sym typeface="Calibri"/>
              </a:rPr>
              <a:t> Estadual de Londrina, CAPA – Centro de Apoio a Produção Agroecológica de Marechal Cândido Rondon, e Sindicato dos Trabalhadores Rurais, EMBRAPA, SEAB, Secretarias de Saúde e Meio Ambiente dos Municípios da região sudoeste do estado do Paraná, SANEPAR, Universidade Federal da Fronteira Sul, Instituto Federal do Paraná de Coronel Vivida, Universidade Federal do Paraná, Universidade Federal do Rio Grande do Sul e Instituto Politécnico de Bragança-Portugal, Instituto Nacional de Ciência e Tecnologia em Geração Distribuída (INCT-GD), Universidade Federal de Santa Maria, Universidade de Tallinn, ARO/Israel, Worcester </a:t>
            </a:r>
            <a:r>
              <a:rPr lang="pt-BR" sz="2400" dirty="0" err="1">
                <a:solidFill>
                  <a:schemeClr val="dk1"/>
                </a:solidFill>
                <a:latin typeface="Calibri"/>
                <a:ea typeface="Calibri"/>
                <a:cs typeface="Calibri"/>
                <a:sym typeface="Calibri"/>
              </a:rPr>
              <a:t>Polytechnic</a:t>
            </a:r>
            <a:r>
              <a:rPr lang="pt-BR" sz="2400" dirty="0">
                <a:solidFill>
                  <a:schemeClr val="dk1"/>
                </a:solidFill>
                <a:latin typeface="Calibri"/>
                <a:ea typeface="Calibri"/>
                <a:cs typeface="Calibri"/>
                <a:sym typeface="Calibri"/>
              </a:rPr>
              <a:t> </a:t>
            </a:r>
            <a:r>
              <a:rPr lang="pt-BR" sz="2400" dirty="0" err="1">
                <a:solidFill>
                  <a:schemeClr val="dk1"/>
                </a:solidFill>
                <a:latin typeface="Calibri"/>
                <a:ea typeface="Calibri"/>
                <a:cs typeface="Calibri"/>
                <a:sym typeface="Calibri"/>
              </a:rPr>
              <a:t>Institute</a:t>
            </a:r>
            <a:r>
              <a:rPr lang="pt-BR" sz="2400" dirty="0">
                <a:solidFill>
                  <a:schemeClr val="dk1"/>
                </a:solidFill>
                <a:latin typeface="Calibri"/>
                <a:ea typeface="Calibri"/>
                <a:cs typeface="Calibri"/>
                <a:sym typeface="Calibri"/>
              </a:rPr>
              <a:t>, West Virginia </a:t>
            </a:r>
            <a:r>
              <a:rPr lang="pt-BR" sz="2400" dirty="0" err="1">
                <a:solidFill>
                  <a:schemeClr val="dk1"/>
                </a:solidFill>
                <a:latin typeface="Calibri"/>
                <a:ea typeface="Calibri"/>
                <a:cs typeface="Calibri"/>
                <a:sym typeface="Calibri"/>
              </a:rPr>
              <a:t>University</a:t>
            </a:r>
            <a:r>
              <a:rPr lang="pt-BR" sz="2400" dirty="0">
                <a:solidFill>
                  <a:schemeClr val="dk1"/>
                </a:solidFill>
                <a:latin typeface="Calibri"/>
                <a:ea typeface="Calibri"/>
                <a:cs typeface="Calibri"/>
                <a:sym typeface="Calibri"/>
              </a:rPr>
              <a:t>, USDA, CPQBA UNICAMP, </a:t>
            </a:r>
            <a:r>
              <a:rPr lang="pt-BR" sz="2400" dirty="0" err="1">
                <a:solidFill>
                  <a:schemeClr val="dk1"/>
                </a:solidFill>
                <a:latin typeface="Calibri"/>
                <a:ea typeface="Calibri"/>
                <a:cs typeface="Calibri"/>
                <a:sym typeface="Calibri"/>
              </a:rPr>
              <a:t>Arthemis</a:t>
            </a:r>
            <a:r>
              <a:rPr lang="pt-BR" sz="2400" dirty="0">
                <a:solidFill>
                  <a:schemeClr val="dk1"/>
                </a:solidFill>
                <a:latin typeface="Calibri"/>
                <a:ea typeface="Calibri"/>
                <a:cs typeface="Calibri"/>
                <a:sym typeface="Calibri"/>
              </a:rPr>
              <a:t> </a:t>
            </a:r>
            <a:r>
              <a:rPr lang="pt-BR" sz="2400" dirty="0" err="1">
                <a:solidFill>
                  <a:schemeClr val="dk1"/>
                </a:solidFill>
                <a:latin typeface="Calibri"/>
                <a:ea typeface="Calibri"/>
                <a:cs typeface="Calibri"/>
                <a:sym typeface="Calibri"/>
              </a:rPr>
              <a:t>Biopharma</a:t>
            </a:r>
            <a:r>
              <a:rPr lang="pt-BR" sz="2400" dirty="0">
                <a:solidFill>
                  <a:schemeClr val="dk1"/>
                </a:solidFill>
                <a:latin typeface="Calibri"/>
                <a:ea typeface="Calibri"/>
                <a:cs typeface="Calibri"/>
                <a:sym typeface="Calibri"/>
              </a:rPr>
              <a:t>, </a:t>
            </a:r>
            <a:r>
              <a:rPr lang="pt-BR" sz="2400" dirty="0" err="1">
                <a:solidFill>
                  <a:schemeClr val="dk1"/>
                </a:solidFill>
                <a:latin typeface="Calibri"/>
                <a:ea typeface="Calibri"/>
                <a:cs typeface="Calibri"/>
                <a:sym typeface="Calibri"/>
              </a:rPr>
              <a:t>Biopark</a:t>
            </a:r>
            <a:r>
              <a:rPr lang="pt-BR" sz="2400" dirty="0">
                <a:solidFill>
                  <a:schemeClr val="dk1"/>
                </a:solidFill>
                <a:latin typeface="Calibri"/>
                <a:ea typeface="Calibri"/>
                <a:cs typeface="Calibri"/>
                <a:sym typeface="Calibri"/>
              </a:rPr>
              <a:t> Toledo, ....</a:t>
            </a:r>
            <a:endParaRPr sz="2400" dirty="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6"/>
          <p:cNvSpPr txBox="1"/>
          <p:nvPr/>
        </p:nvSpPr>
        <p:spPr>
          <a:xfrm>
            <a:off x="521430" y="596501"/>
            <a:ext cx="97443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t-BR" sz="3600" b="0" i="0" u="none" strike="noStrike" cap="none" dirty="0">
                <a:solidFill>
                  <a:srgbClr val="0F1966"/>
                </a:solidFill>
                <a:latin typeface="Calibri"/>
                <a:ea typeface="Calibri"/>
                <a:cs typeface="Calibri"/>
                <a:sym typeface="Calibri"/>
              </a:rPr>
              <a:t>Fomento/Cronograma de execução (UTFPR)</a:t>
            </a:r>
            <a:endParaRPr sz="1400" b="0" i="0" u="none" strike="noStrike" cap="none" dirty="0">
              <a:solidFill>
                <a:srgbClr val="000000"/>
              </a:solidFill>
              <a:latin typeface="Arial"/>
              <a:ea typeface="Arial"/>
              <a:cs typeface="Arial"/>
              <a:sym typeface="Arial"/>
            </a:endParaRPr>
          </a:p>
        </p:txBody>
      </p:sp>
      <p:pic>
        <p:nvPicPr>
          <p:cNvPr id="10" name="Imagem 9">
            <a:extLst>
              <a:ext uri="{FF2B5EF4-FFF2-40B4-BE49-F238E27FC236}">
                <a16:creationId xmlns:a16="http://schemas.microsoft.com/office/drawing/2014/main" id="{B45AE32E-23FE-64CB-553C-DDB95C1165D1}"/>
              </a:ext>
            </a:extLst>
          </p:cNvPr>
          <p:cNvPicPr>
            <a:picLocks noChangeAspect="1"/>
          </p:cNvPicPr>
          <p:nvPr/>
        </p:nvPicPr>
        <p:blipFill>
          <a:blip r:embed="rId3"/>
          <a:stretch>
            <a:fillRect/>
          </a:stretch>
        </p:blipFill>
        <p:spPr>
          <a:xfrm>
            <a:off x="1232479" y="1329179"/>
            <a:ext cx="9244544" cy="522051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6"/>
          <p:cNvSpPr txBox="1"/>
          <p:nvPr/>
        </p:nvSpPr>
        <p:spPr>
          <a:xfrm>
            <a:off x="540283" y="682889"/>
            <a:ext cx="97443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t-BR" sz="3600" b="0" i="0" u="none" strike="noStrike" cap="none" dirty="0">
                <a:solidFill>
                  <a:srgbClr val="0F1966"/>
                </a:solidFill>
                <a:latin typeface="Calibri"/>
                <a:ea typeface="Calibri"/>
                <a:cs typeface="Calibri"/>
                <a:sym typeface="Calibri"/>
              </a:rPr>
              <a:t>Fomento/Cronograma de execução (UNIOESTE)</a:t>
            </a:r>
            <a:endParaRPr sz="1400" b="0" i="0" u="none" strike="noStrike" cap="none" dirty="0">
              <a:solidFill>
                <a:srgbClr val="000000"/>
              </a:solidFill>
              <a:latin typeface="Arial"/>
              <a:ea typeface="Arial"/>
              <a:cs typeface="Arial"/>
              <a:sym typeface="Arial"/>
            </a:endParaRPr>
          </a:p>
        </p:txBody>
      </p:sp>
      <p:grpSp>
        <p:nvGrpSpPr>
          <p:cNvPr id="6" name="Agrupar 5">
            <a:extLst>
              <a:ext uri="{FF2B5EF4-FFF2-40B4-BE49-F238E27FC236}">
                <a16:creationId xmlns:a16="http://schemas.microsoft.com/office/drawing/2014/main" id="{70DCC33B-CBCF-6D82-3016-F02AEF9FE1DD}"/>
              </a:ext>
            </a:extLst>
          </p:cNvPr>
          <p:cNvGrpSpPr/>
          <p:nvPr/>
        </p:nvGrpSpPr>
        <p:grpSpPr>
          <a:xfrm>
            <a:off x="2068481" y="1276163"/>
            <a:ext cx="8055038" cy="5088538"/>
            <a:chOff x="2068481" y="1276163"/>
            <a:chExt cx="8055038" cy="5088538"/>
          </a:xfrm>
        </p:grpSpPr>
        <p:pic>
          <p:nvPicPr>
            <p:cNvPr id="3" name="Imagem 2">
              <a:extLst>
                <a:ext uri="{FF2B5EF4-FFF2-40B4-BE49-F238E27FC236}">
                  <a16:creationId xmlns:a16="http://schemas.microsoft.com/office/drawing/2014/main" id="{1132A745-E114-3B2F-B7EF-23BA9A6A1400}"/>
                </a:ext>
              </a:extLst>
            </p:cNvPr>
            <p:cNvPicPr>
              <a:picLocks noChangeAspect="1"/>
            </p:cNvPicPr>
            <p:nvPr/>
          </p:nvPicPr>
          <p:blipFill>
            <a:blip r:embed="rId3"/>
            <a:stretch>
              <a:fillRect/>
            </a:stretch>
          </p:blipFill>
          <p:spPr>
            <a:xfrm>
              <a:off x="2087532" y="1276163"/>
              <a:ext cx="8016935" cy="4305673"/>
            </a:xfrm>
            <a:prstGeom prst="rect">
              <a:avLst/>
            </a:prstGeom>
          </p:spPr>
        </p:pic>
        <p:pic>
          <p:nvPicPr>
            <p:cNvPr id="5" name="Imagem 4">
              <a:extLst>
                <a:ext uri="{FF2B5EF4-FFF2-40B4-BE49-F238E27FC236}">
                  <a16:creationId xmlns:a16="http://schemas.microsoft.com/office/drawing/2014/main" id="{FB027C44-3BF2-9EC4-1860-F94CF8D0B000}"/>
                </a:ext>
              </a:extLst>
            </p:cNvPr>
            <p:cNvPicPr>
              <a:picLocks noChangeAspect="1"/>
            </p:cNvPicPr>
            <p:nvPr/>
          </p:nvPicPr>
          <p:blipFill>
            <a:blip r:embed="rId4"/>
            <a:stretch>
              <a:fillRect/>
            </a:stretch>
          </p:blipFill>
          <p:spPr>
            <a:xfrm>
              <a:off x="2068481" y="5602635"/>
              <a:ext cx="8055038" cy="762066"/>
            </a:xfrm>
            <a:prstGeom prst="rect">
              <a:avLst/>
            </a:prstGeom>
          </p:spPr>
        </p:pic>
      </p:grpSp>
    </p:spTree>
    <p:extLst>
      <p:ext uri="{BB962C8B-B14F-4D97-AF65-F5344CB8AC3E}">
        <p14:creationId xmlns:p14="http://schemas.microsoft.com/office/powerpoint/2010/main" val="1736145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 name="Google Shape;99;p3">
            <a:extLst>
              <a:ext uri="{FF2B5EF4-FFF2-40B4-BE49-F238E27FC236}">
                <a16:creationId xmlns:a16="http://schemas.microsoft.com/office/drawing/2014/main" id="{82035EBE-2E97-2AC3-9D19-607CBB340604}"/>
              </a:ext>
            </a:extLst>
          </p:cNvPr>
          <p:cNvPicPr preferRelativeResize="0"/>
          <p:nvPr/>
        </p:nvPicPr>
        <p:blipFill rotWithShape="1">
          <a:blip r:embed="rId3">
            <a:alphaModFix/>
          </a:blip>
          <a:srcRect/>
          <a:stretch/>
        </p:blipFill>
        <p:spPr>
          <a:xfrm>
            <a:off x="8059615" y="1746738"/>
            <a:ext cx="3997570" cy="4149969"/>
          </a:xfrm>
          <a:prstGeom prst="rect">
            <a:avLst/>
          </a:prstGeom>
          <a:noFill/>
          <a:ln>
            <a:noFill/>
          </a:ln>
        </p:spPr>
      </p:pic>
      <p:sp>
        <p:nvSpPr>
          <p:cNvPr id="235" name="Google Shape;235;p7"/>
          <p:cNvSpPr txBox="1"/>
          <p:nvPr/>
        </p:nvSpPr>
        <p:spPr>
          <a:xfrm>
            <a:off x="286265" y="783833"/>
            <a:ext cx="8244993" cy="57092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t-BR" sz="3600" b="0" i="0" u="none" strike="noStrike" cap="none" dirty="0">
                <a:solidFill>
                  <a:srgbClr val="0F1966"/>
                </a:solidFill>
                <a:latin typeface="Calibri"/>
                <a:ea typeface="Calibri"/>
                <a:cs typeface="Calibri"/>
                <a:sym typeface="Calibri"/>
              </a:rPr>
              <a:t>Futuros aportes de recurso ao NAPI Sudoeste do Paraná</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2400"/>
              <a:buFont typeface="Arial"/>
              <a:buNone/>
            </a:pPr>
            <a:r>
              <a:rPr lang="pt-BR" sz="2400" b="0" i="0" u="none" strike="noStrike" cap="none" dirty="0">
                <a:solidFill>
                  <a:schemeClr val="dk1"/>
                </a:solidFill>
                <a:latin typeface="Calibri"/>
                <a:ea typeface="Calibri"/>
                <a:cs typeface="Calibri"/>
                <a:sym typeface="Calibri"/>
              </a:rPr>
              <a:t>Considerando os valores maiores fomentados para outros NAPIs, e que o recurso deste projeto não menos importante que os demais foi exclusivo para bolsas, os membros do nosso NAPI-SP, nos seus 05 subgrupos, solicitará a FAAPR um novo aporte de recursos para financiar equipamentos e consumíveis para seus projetos. A ideia é criar uma rede de laboratórios multiusuários de uso regional e interinstitucional (principalmente, instrumentando melhor os já existentes nas IES). Serão demandados equipamentos para cromatografia, nanotecnologia, fisiologia e </a:t>
            </a:r>
            <a:r>
              <a:rPr lang="pt-BR" sz="2400" b="0" i="0" u="none" strike="noStrike" cap="none" dirty="0" err="1">
                <a:solidFill>
                  <a:schemeClr val="dk1"/>
                </a:solidFill>
                <a:latin typeface="Calibri"/>
                <a:ea typeface="Calibri"/>
                <a:cs typeface="Calibri"/>
                <a:sym typeface="Calibri"/>
              </a:rPr>
              <a:t>metabolismode</a:t>
            </a:r>
            <a:r>
              <a:rPr lang="pt-BR" sz="2400" b="0" i="0" u="none" strike="noStrike" cap="none" dirty="0">
                <a:solidFill>
                  <a:schemeClr val="dk1"/>
                </a:solidFill>
                <a:latin typeface="Calibri"/>
                <a:ea typeface="Calibri"/>
                <a:cs typeface="Calibri"/>
                <a:sym typeface="Calibri"/>
              </a:rPr>
              <a:t> plantas, </a:t>
            </a:r>
            <a:r>
              <a:rPr lang="pt-BR" sz="2400" b="0" i="0" u="none" strike="noStrike" cap="none" dirty="0" err="1">
                <a:solidFill>
                  <a:schemeClr val="dk1"/>
                </a:solidFill>
                <a:latin typeface="Calibri"/>
                <a:ea typeface="Calibri"/>
                <a:cs typeface="Calibri"/>
                <a:sym typeface="Calibri"/>
              </a:rPr>
              <a:t>agrotech</a:t>
            </a:r>
            <a:r>
              <a:rPr lang="pt-BR" sz="2400" b="0" i="0" u="none" strike="noStrike" cap="none" dirty="0">
                <a:solidFill>
                  <a:schemeClr val="dk1"/>
                </a:solidFill>
                <a:latin typeface="Calibri"/>
                <a:ea typeface="Calibri"/>
                <a:cs typeface="Calibri"/>
                <a:sym typeface="Calibri"/>
              </a:rPr>
              <a:t>, e emulação de sistemas elétricos em tempo real e simulação de conversores.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3" name="Google Shape;243;p8"/>
          <p:cNvSpPr txBox="1"/>
          <p:nvPr/>
        </p:nvSpPr>
        <p:spPr>
          <a:xfrm>
            <a:off x="3340387" y="750826"/>
            <a:ext cx="5115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t-BR" sz="3600" dirty="0">
                <a:solidFill>
                  <a:srgbClr val="0F1966"/>
                </a:solidFill>
                <a:latin typeface="Calibri"/>
                <a:ea typeface="Calibri"/>
                <a:cs typeface="Calibri"/>
                <a:sym typeface="Calibri"/>
              </a:rPr>
              <a:t>Obrigado pela atenção.</a:t>
            </a:r>
            <a:endParaRPr sz="1400" b="0" i="0" u="none" strike="noStrike" cap="none" dirty="0">
              <a:solidFill>
                <a:srgbClr val="000000"/>
              </a:solidFill>
              <a:latin typeface="Arial"/>
              <a:ea typeface="Arial"/>
              <a:cs typeface="Arial"/>
              <a:sym typeface="Arial"/>
            </a:endParaRPr>
          </a:p>
        </p:txBody>
      </p:sp>
      <p:sp>
        <p:nvSpPr>
          <p:cNvPr id="246" name="Google Shape;246;p8"/>
          <p:cNvSpPr txBox="1"/>
          <p:nvPr/>
        </p:nvSpPr>
        <p:spPr>
          <a:xfrm>
            <a:off x="332110" y="1380291"/>
            <a:ext cx="475852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t-BR" sz="2800" dirty="0" err="1">
                <a:solidFill>
                  <a:srgbClr val="0F1966"/>
                </a:solidFill>
                <a:latin typeface="Calibri"/>
                <a:ea typeface="Calibri"/>
                <a:cs typeface="Calibri"/>
                <a:sym typeface="Calibri"/>
              </a:rPr>
              <a:t>Sub-projetos</a:t>
            </a:r>
            <a:r>
              <a:rPr lang="pt-BR" sz="2800" dirty="0">
                <a:solidFill>
                  <a:srgbClr val="0F1966"/>
                </a:solidFill>
                <a:latin typeface="Calibri"/>
                <a:ea typeface="Calibri"/>
                <a:cs typeface="Calibri"/>
                <a:sym typeface="Calibri"/>
              </a:rPr>
              <a:t>/Contatos:</a:t>
            </a:r>
            <a:endParaRPr sz="600" b="0" i="0" u="none" strike="noStrike" cap="none" dirty="0">
              <a:solidFill>
                <a:srgbClr val="000000"/>
              </a:solidFill>
              <a:latin typeface="Arial"/>
              <a:ea typeface="Arial"/>
              <a:cs typeface="Arial"/>
              <a:sym typeface="Arial"/>
            </a:endParaRPr>
          </a:p>
        </p:txBody>
      </p:sp>
      <p:sp>
        <p:nvSpPr>
          <p:cNvPr id="247" name="Google Shape;247;p8"/>
          <p:cNvSpPr txBox="1"/>
          <p:nvPr/>
        </p:nvSpPr>
        <p:spPr>
          <a:xfrm>
            <a:off x="407525" y="3095967"/>
            <a:ext cx="9632020" cy="769411"/>
          </a:xfrm>
          <a:prstGeom prst="rect">
            <a:avLst/>
          </a:prstGeom>
          <a:noFill/>
          <a:ln>
            <a:solidFill>
              <a:schemeClr val="tx1"/>
            </a:solidFill>
          </a:ln>
        </p:spPr>
        <p:txBody>
          <a:bodyPr spcFirstLastPara="1" wrap="square" lIns="91425" tIns="91425" rIns="91425" bIns="91425" anchor="t" anchorCtr="0">
            <a:spAutoFit/>
          </a:bodyPr>
          <a:lstStyle/>
          <a:p>
            <a:pPr marL="0" lvl="0" indent="0" algn="l" rtl="0">
              <a:spcBef>
                <a:spcPts val="0"/>
              </a:spcBef>
              <a:spcAft>
                <a:spcPts val="0"/>
              </a:spcAft>
              <a:buNone/>
            </a:pPr>
            <a:r>
              <a:rPr lang="pt-BR" sz="1800" b="1" dirty="0">
                <a:solidFill>
                  <a:srgbClr val="0F1966"/>
                </a:solidFill>
                <a:latin typeface="Calibri"/>
                <a:ea typeface="Calibri"/>
                <a:cs typeface="Calibri"/>
                <a:sym typeface="Calibri"/>
              </a:rPr>
              <a:t>Sistemas de Geração Distribuída com Gerenciamento Inteligente de </a:t>
            </a:r>
            <a:r>
              <a:rPr lang="pt-BR" sz="1800" b="1" dirty="0" err="1">
                <a:solidFill>
                  <a:srgbClr val="0F1966"/>
                </a:solidFill>
                <a:latin typeface="Calibri"/>
                <a:ea typeface="Calibri"/>
                <a:cs typeface="Calibri"/>
                <a:sym typeface="Calibri"/>
              </a:rPr>
              <a:t>Microrredes</a:t>
            </a:r>
            <a:r>
              <a:rPr lang="pt-BR" sz="1800" b="1" dirty="0">
                <a:solidFill>
                  <a:srgbClr val="0F1966"/>
                </a:solidFill>
                <a:latin typeface="Calibri"/>
                <a:ea typeface="Calibri"/>
                <a:cs typeface="Calibri"/>
                <a:sym typeface="Calibri"/>
              </a:rPr>
              <a:t>.</a:t>
            </a:r>
            <a:endParaRPr sz="1800" b="1" dirty="0">
              <a:solidFill>
                <a:srgbClr val="0F1966"/>
              </a:solidFill>
              <a:latin typeface="Calibri"/>
              <a:ea typeface="Calibri"/>
              <a:cs typeface="Calibri"/>
              <a:sym typeface="Calibri"/>
            </a:endParaRPr>
          </a:p>
          <a:p>
            <a:pPr marL="0" lvl="0" indent="0" algn="l" rtl="0">
              <a:spcBef>
                <a:spcPts val="0"/>
              </a:spcBef>
              <a:spcAft>
                <a:spcPts val="0"/>
              </a:spcAft>
              <a:buNone/>
            </a:pPr>
            <a:r>
              <a:rPr lang="pt-BR" sz="2000" b="1" dirty="0">
                <a:solidFill>
                  <a:srgbClr val="0F1966"/>
                </a:solidFill>
                <a:latin typeface="Calibri"/>
                <a:ea typeface="Calibri"/>
                <a:cs typeface="Calibri"/>
                <a:sym typeface="Calibri"/>
              </a:rPr>
              <a:t>	</a:t>
            </a:r>
            <a:r>
              <a:rPr lang="pt-BR" sz="1300" b="1" dirty="0">
                <a:solidFill>
                  <a:srgbClr val="0F1966"/>
                </a:solidFill>
                <a:latin typeface="Calibri"/>
                <a:ea typeface="Calibri"/>
                <a:cs typeface="Calibri"/>
                <a:sym typeface="Calibri"/>
              </a:rPr>
              <a:t>Prof. Dr. Rafael Cardoso - email: </a:t>
            </a:r>
            <a:r>
              <a:rPr lang="pt-BR" sz="1300" b="1" dirty="0">
                <a:solidFill>
                  <a:srgbClr val="0F1966"/>
                </a:solidFill>
                <a:latin typeface="Calibri"/>
                <a:ea typeface="Calibri"/>
                <a:cs typeface="Calibri"/>
                <a:sym typeface="Calibri"/>
                <a:hlinkClick r:id="rId3"/>
              </a:rPr>
              <a:t>rcardoso@utfpr.edu.br</a:t>
            </a:r>
            <a:endParaRPr sz="1300" b="1" dirty="0">
              <a:solidFill>
                <a:srgbClr val="0F1966"/>
              </a:solidFill>
              <a:latin typeface="Calibri"/>
              <a:ea typeface="Calibri"/>
              <a:cs typeface="Calibri"/>
              <a:sym typeface="Calibri"/>
            </a:endParaRPr>
          </a:p>
        </p:txBody>
      </p:sp>
      <p:pic>
        <p:nvPicPr>
          <p:cNvPr id="3" name="Imagem 2">
            <a:extLst>
              <a:ext uri="{FF2B5EF4-FFF2-40B4-BE49-F238E27FC236}">
                <a16:creationId xmlns:a16="http://schemas.microsoft.com/office/drawing/2014/main" id="{47D17F57-A822-06B3-38FC-8BB99A2A7854}"/>
              </a:ext>
            </a:extLst>
          </p:cNvPr>
          <p:cNvPicPr>
            <a:picLocks noChangeAspect="1"/>
          </p:cNvPicPr>
          <p:nvPr/>
        </p:nvPicPr>
        <p:blipFill>
          <a:blip r:embed="rId4"/>
          <a:stretch>
            <a:fillRect/>
          </a:stretch>
        </p:blipFill>
        <p:spPr>
          <a:xfrm>
            <a:off x="10264251" y="3095967"/>
            <a:ext cx="1520224" cy="677978"/>
          </a:xfrm>
          <a:prstGeom prst="rect">
            <a:avLst/>
          </a:prstGeom>
        </p:spPr>
      </p:pic>
      <p:pic>
        <p:nvPicPr>
          <p:cNvPr id="4" name="Imagem 3">
            <a:extLst>
              <a:ext uri="{FF2B5EF4-FFF2-40B4-BE49-F238E27FC236}">
                <a16:creationId xmlns:a16="http://schemas.microsoft.com/office/drawing/2014/main" id="{4E8F9FF6-39D0-4796-4B60-87C02C678BC6}"/>
              </a:ext>
            </a:extLst>
          </p:cNvPr>
          <p:cNvPicPr>
            <a:picLocks noChangeAspect="1"/>
          </p:cNvPicPr>
          <p:nvPr/>
        </p:nvPicPr>
        <p:blipFill>
          <a:blip r:embed="rId5"/>
          <a:stretch>
            <a:fillRect/>
          </a:stretch>
        </p:blipFill>
        <p:spPr>
          <a:xfrm>
            <a:off x="10264251" y="4316294"/>
            <a:ext cx="1708996" cy="610607"/>
          </a:xfrm>
          <a:prstGeom prst="rect">
            <a:avLst/>
          </a:prstGeom>
        </p:spPr>
      </p:pic>
      <p:sp>
        <p:nvSpPr>
          <p:cNvPr id="5" name="Google Shape;247;p8">
            <a:extLst>
              <a:ext uri="{FF2B5EF4-FFF2-40B4-BE49-F238E27FC236}">
                <a16:creationId xmlns:a16="http://schemas.microsoft.com/office/drawing/2014/main" id="{D95484DD-1D30-1A61-2157-2B251657351D}"/>
              </a:ext>
            </a:extLst>
          </p:cNvPr>
          <p:cNvSpPr txBox="1"/>
          <p:nvPr/>
        </p:nvSpPr>
        <p:spPr>
          <a:xfrm>
            <a:off x="407525" y="1977814"/>
            <a:ext cx="9632021" cy="969466"/>
          </a:xfrm>
          <a:prstGeom prst="rect">
            <a:avLst/>
          </a:prstGeom>
          <a:noFill/>
          <a:ln>
            <a:solidFill>
              <a:schemeClr val="tx1"/>
            </a:solidFill>
          </a:ln>
        </p:spPr>
        <p:txBody>
          <a:bodyPr spcFirstLastPara="1" wrap="square" lIns="91425" tIns="91425" rIns="91425" bIns="91425" anchor="t" anchorCtr="0">
            <a:spAutoFit/>
          </a:bodyPr>
          <a:lstStyle/>
          <a:p>
            <a:pPr marL="0" lvl="0" indent="0" algn="l" rtl="0">
              <a:spcBef>
                <a:spcPts val="0"/>
              </a:spcBef>
              <a:spcAft>
                <a:spcPts val="0"/>
              </a:spcAft>
              <a:buNone/>
            </a:pPr>
            <a:r>
              <a:rPr lang="pt-BR" sz="1800" b="1" dirty="0">
                <a:solidFill>
                  <a:srgbClr val="0F1966"/>
                </a:solidFill>
                <a:latin typeface="Calibri"/>
                <a:ea typeface="Calibri"/>
                <a:cs typeface="Calibri"/>
                <a:sym typeface="Calibri"/>
              </a:rPr>
              <a:t>Prospecção de biomoléculas e produtos naturais para uso agrícola, farmacêutico e tecnológico.</a:t>
            </a:r>
          </a:p>
          <a:p>
            <a:pPr marL="0" lvl="0" indent="0" algn="l" rtl="0">
              <a:spcBef>
                <a:spcPts val="0"/>
              </a:spcBef>
              <a:spcAft>
                <a:spcPts val="0"/>
              </a:spcAft>
              <a:buNone/>
            </a:pPr>
            <a:r>
              <a:rPr lang="pt-BR" sz="2000" b="1" dirty="0">
                <a:solidFill>
                  <a:srgbClr val="0F1966"/>
                </a:solidFill>
                <a:latin typeface="Calibri"/>
                <a:ea typeface="Calibri"/>
                <a:cs typeface="Calibri"/>
                <a:sym typeface="Calibri"/>
              </a:rPr>
              <a:t>	</a:t>
            </a:r>
            <a:r>
              <a:rPr lang="pt-BR" sz="1300" b="1" dirty="0">
                <a:solidFill>
                  <a:srgbClr val="0F1966"/>
                </a:solidFill>
                <a:latin typeface="Calibri"/>
                <a:ea typeface="Calibri"/>
                <a:cs typeface="Calibri"/>
                <a:sym typeface="Calibri"/>
              </a:rPr>
              <a:t>Prof. Dr. José Abramo Marchese - email: </a:t>
            </a:r>
            <a:r>
              <a:rPr lang="pt-BR" sz="1300" b="1" dirty="0">
                <a:solidFill>
                  <a:srgbClr val="0F1966"/>
                </a:solidFill>
                <a:latin typeface="Calibri"/>
                <a:ea typeface="Calibri"/>
                <a:cs typeface="Calibri"/>
                <a:sym typeface="Calibri"/>
                <a:hlinkClick r:id="rId6"/>
              </a:rPr>
              <a:t>abramo@utfpr.edu.br</a:t>
            </a:r>
            <a:endParaRPr lang="pt-BR" sz="1300" b="1" dirty="0">
              <a:solidFill>
                <a:srgbClr val="0F1966"/>
              </a:solidFill>
              <a:latin typeface="Calibri"/>
              <a:ea typeface="Calibri"/>
              <a:cs typeface="Calibri"/>
              <a:sym typeface="Calibri"/>
            </a:endParaRPr>
          </a:p>
          <a:p>
            <a:r>
              <a:rPr lang="pt-BR" sz="1300" b="1" dirty="0">
                <a:solidFill>
                  <a:srgbClr val="0F1966"/>
                </a:solidFill>
                <a:latin typeface="Calibri"/>
                <a:ea typeface="Calibri"/>
                <a:cs typeface="Calibri"/>
                <a:sym typeface="Calibri"/>
              </a:rPr>
              <a:t>	Prof. Dr. Mario Cunha - email: </a:t>
            </a:r>
            <a:r>
              <a:rPr lang="pt-BR" sz="1300" b="1" dirty="0">
                <a:solidFill>
                  <a:srgbClr val="0F1966"/>
                </a:solidFill>
                <a:latin typeface="Calibri"/>
                <a:ea typeface="Calibri"/>
                <a:cs typeface="Calibri"/>
                <a:sym typeface="Calibri"/>
                <a:hlinkClick r:id="rId7"/>
              </a:rPr>
              <a:t>mcunha@utfpr.edu.br</a:t>
            </a:r>
            <a:endParaRPr lang="pt-BR" sz="1300" b="1" dirty="0">
              <a:solidFill>
                <a:srgbClr val="0F1966"/>
              </a:solidFill>
              <a:latin typeface="Calibri"/>
              <a:ea typeface="Calibri"/>
              <a:cs typeface="Calibri"/>
              <a:sym typeface="Calibri"/>
            </a:endParaRPr>
          </a:p>
        </p:txBody>
      </p:sp>
      <p:sp>
        <p:nvSpPr>
          <p:cNvPr id="6" name="Google Shape;247;p8">
            <a:extLst>
              <a:ext uri="{FF2B5EF4-FFF2-40B4-BE49-F238E27FC236}">
                <a16:creationId xmlns:a16="http://schemas.microsoft.com/office/drawing/2014/main" id="{BF4A8414-088F-8550-3086-18F6610C00B4}"/>
              </a:ext>
            </a:extLst>
          </p:cNvPr>
          <p:cNvSpPr txBox="1"/>
          <p:nvPr/>
        </p:nvSpPr>
        <p:spPr>
          <a:xfrm>
            <a:off x="407525" y="4014154"/>
            <a:ext cx="9632020" cy="1446520"/>
          </a:xfrm>
          <a:prstGeom prst="rect">
            <a:avLst/>
          </a:prstGeom>
          <a:noFill/>
          <a:ln>
            <a:solidFill>
              <a:schemeClr val="tx1"/>
            </a:solidFill>
          </a:ln>
        </p:spPr>
        <p:txBody>
          <a:bodyPr spcFirstLastPara="1" wrap="square" lIns="91425" tIns="91425" rIns="91425" bIns="91425" anchor="t" anchorCtr="0">
            <a:spAutoFit/>
          </a:bodyPr>
          <a:lstStyle/>
          <a:p>
            <a:r>
              <a:rPr lang="pt-BR" sz="1800" b="1" dirty="0">
                <a:solidFill>
                  <a:srgbClr val="0F1966"/>
                </a:solidFill>
                <a:latin typeface="Calibri"/>
                <a:ea typeface="Calibri"/>
                <a:cs typeface="Calibri"/>
                <a:sym typeface="Calibri"/>
              </a:rPr>
              <a:t>Reaproveitamento de resíduos sólidos da indústria de pescados com potencial bioativo/Avaliação da qualidade das águas de rios e de consumo da população.</a:t>
            </a:r>
          </a:p>
          <a:p>
            <a:pPr marL="0" lvl="0" indent="0" algn="l" rtl="0">
              <a:spcBef>
                <a:spcPts val="0"/>
              </a:spcBef>
              <a:spcAft>
                <a:spcPts val="0"/>
              </a:spcAft>
              <a:buNone/>
            </a:pPr>
            <a:r>
              <a:rPr lang="pt-BR" sz="2000" b="1" dirty="0">
                <a:solidFill>
                  <a:srgbClr val="0F1966"/>
                </a:solidFill>
                <a:latin typeface="Calibri"/>
                <a:ea typeface="Calibri"/>
                <a:cs typeface="Calibri"/>
                <a:sym typeface="Calibri"/>
              </a:rPr>
              <a:t>	</a:t>
            </a:r>
            <a:r>
              <a:rPr lang="pt-BR" sz="1300" b="1" dirty="0">
                <a:solidFill>
                  <a:srgbClr val="0F1966"/>
                </a:solidFill>
                <a:latin typeface="Calibri"/>
                <a:ea typeface="Calibri"/>
                <a:cs typeface="Calibri"/>
                <a:sym typeface="Calibri"/>
              </a:rPr>
              <a:t>Prof</a:t>
            </a:r>
            <a:r>
              <a:rPr lang="pt-BR" sz="1300" b="1" baseline="30000" dirty="0">
                <a:solidFill>
                  <a:srgbClr val="0F1966"/>
                </a:solidFill>
                <a:latin typeface="Calibri"/>
                <a:ea typeface="Calibri"/>
                <a:cs typeface="Calibri"/>
                <a:sym typeface="Calibri"/>
              </a:rPr>
              <a:t>a</a:t>
            </a:r>
            <a:r>
              <a:rPr lang="pt-BR" sz="1300" b="1" dirty="0">
                <a:solidFill>
                  <a:srgbClr val="0F1966"/>
                </a:solidFill>
                <a:latin typeface="Calibri"/>
                <a:ea typeface="Calibri"/>
                <a:cs typeface="Calibri"/>
                <a:sym typeface="Calibri"/>
              </a:rPr>
              <a:t>. Dr</a:t>
            </a:r>
            <a:r>
              <a:rPr lang="pt-BR" sz="1300" b="1" baseline="30000" dirty="0">
                <a:solidFill>
                  <a:srgbClr val="0F1966"/>
                </a:solidFill>
                <a:latin typeface="Calibri"/>
                <a:ea typeface="Calibri"/>
                <a:cs typeface="Calibri"/>
                <a:sym typeface="Calibri"/>
              </a:rPr>
              <a:t>a</a:t>
            </a:r>
            <a:r>
              <a:rPr lang="pt-BR" sz="1300" b="1" dirty="0">
                <a:solidFill>
                  <a:srgbClr val="0F1966"/>
                </a:solidFill>
                <a:latin typeface="Calibri"/>
                <a:ea typeface="Calibri"/>
                <a:cs typeface="Calibri"/>
                <a:sym typeface="Calibri"/>
              </a:rPr>
              <a:t>. </a:t>
            </a:r>
            <a:r>
              <a:rPr lang="it-IT" sz="1300" b="1" dirty="0">
                <a:solidFill>
                  <a:srgbClr val="0F1966"/>
                </a:solidFill>
                <a:latin typeface="Calibri"/>
                <a:ea typeface="Calibri"/>
                <a:cs typeface="Calibri"/>
                <a:sym typeface="Calibri"/>
              </a:rPr>
              <a:t>Franciele Ani Caovilla Follador – email: </a:t>
            </a:r>
            <a:r>
              <a:rPr lang="it-IT" sz="1300" b="1" dirty="0">
                <a:solidFill>
                  <a:srgbClr val="0F1966"/>
                </a:solidFill>
                <a:latin typeface="Calibri"/>
                <a:ea typeface="Calibri"/>
                <a:cs typeface="Calibri"/>
                <a:sym typeface="Calibri"/>
                <a:hlinkClick r:id="rId8"/>
              </a:rPr>
              <a:t>franciele.follador@unioeste.br</a:t>
            </a:r>
            <a:endParaRPr lang="it-IT" sz="1300" b="1" dirty="0">
              <a:solidFill>
                <a:srgbClr val="0F1966"/>
              </a:solidFill>
              <a:latin typeface="Calibri"/>
              <a:ea typeface="Calibri"/>
              <a:cs typeface="Calibri"/>
              <a:sym typeface="Calibri"/>
            </a:endParaRPr>
          </a:p>
          <a:p>
            <a:r>
              <a:rPr lang="pt-BR" sz="1300" b="1" dirty="0">
                <a:solidFill>
                  <a:srgbClr val="0F1966"/>
                </a:solidFill>
                <a:latin typeface="Calibri"/>
                <a:ea typeface="Calibri"/>
                <a:cs typeface="Calibri"/>
                <a:sym typeface="Calibri"/>
              </a:rPr>
              <a:t>	Prof</a:t>
            </a:r>
            <a:r>
              <a:rPr lang="pt-BR" sz="1300" b="1" baseline="30000" dirty="0">
                <a:solidFill>
                  <a:srgbClr val="0F1966"/>
                </a:solidFill>
                <a:latin typeface="Calibri"/>
                <a:ea typeface="Calibri"/>
                <a:cs typeface="Calibri"/>
                <a:sym typeface="Calibri"/>
              </a:rPr>
              <a:t>a</a:t>
            </a:r>
            <a:r>
              <a:rPr lang="pt-BR" sz="1300" b="1" dirty="0">
                <a:solidFill>
                  <a:srgbClr val="0F1966"/>
                </a:solidFill>
                <a:latin typeface="Calibri"/>
                <a:ea typeface="Calibri"/>
                <a:cs typeface="Calibri"/>
                <a:sym typeface="Calibri"/>
              </a:rPr>
              <a:t>. Dr</a:t>
            </a:r>
            <a:r>
              <a:rPr lang="pt-BR" sz="1300" b="1" baseline="30000" dirty="0">
                <a:solidFill>
                  <a:srgbClr val="0F1966"/>
                </a:solidFill>
                <a:latin typeface="Calibri"/>
                <a:ea typeface="Calibri"/>
                <a:cs typeface="Calibri"/>
                <a:sym typeface="Calibri"/>
              </a:rPr>
              <a:t>a</a:t>
            </a:r>
            <a:r>
              <a:rPr lang="pt-BR" sz="1300" b="1" dirty="0">
                <a:solidFill>
                  <a:srgbClr val="0F1966"/>
                </a:solidFill>
                <a:latin typeface="Calibri"/>
                <a:ea typeface="Calibri"/>
                <a:cs typeface="Calibri"/>
                <a:sym typeface="Calibri"/>
              </a:rPr>
              <a:t>. Elisângela </a:t>
            </a:r>
            <a:r>
              <a:rPr lang="pt-BR" sz="1300" b="1" dirty="0" err="1">
                <a:solidFill>
                  <a:srgbClr val="0F1966"/>
                </a:solidFill>
                <a:latin typeface="Calibri"/>
                <a:ea typeface="Calibri"/>
                <a:cs typeface="Calibri"/>
                <a:sym typeface="Calibri"/>
              </a:rPr>
              <a:t>Düsman</a:t>
            </a:r>
            <a:r>
              <a:rPr lang="pt-BR" sz="1300" b="1" dirty="0">
                <a:solidFill>
                  <a:srgbClr val="0F1966"/>
                </a:solidFill>
                <a:latin typeface="Calibri"/>
                <a:ea typeface="Calibri"/>
                <a:cs typeface="Calibri"/>
                <a:sym typeface="Calibri"/>
              </a:rPr>
              <a:t> – email: </a:t>
            </a:r>
            <a:r>
              <a:rPr lang="pt-BR" sz="1300" b="1" dirty="0">
                <a:solidFill>
                  <a:srgbClr val="0F1966"/>
                </a:solidFill>
                <a:latin typeface="Calibri"/>
                <a:ea typeface="Calibri"/>
                <a:cs typeface="Calibri"/>
                <a:sym typeface="Calibri"/>
                <a:hlinkClick r:id="rId9"/>
              </a:rPr>
              <a:t>lisdusman28@gmail.com</a:t>
            </a:r>
            <a:endParaRPr lang="pt-BR" sz="1300" b="1" dirty="0">
              <a:solidFill>
                <a:srgbClr val="0F1966"/>
              </a:solidFill>
              <a:latin typeface="Calibri"/>
              <a:ea typeface="Calibri"/>
              <a:cs typeface="Calibri"/>
              <a:sym typeface="Calibri"/>
            </a:endParaRPr>
          </a:p>
          <a:p>
            <a:r>
              <a:rPr lang="pt-BR" sz="1300" b="1" dirty="0">
                <a:solidFill>
                  <a:srgbClr val="0F1966"/>
                </a:solidFill>
                <a:latin typeface="Calibri"/>
                <a:ea typeface="Calibri"/>
                <a:cs typeface="Calibri"/>
                <a:sym typeface="Calibri"/>
              </a:rPr>
              <a:t>	Prof</a:t>
            </a:r>
            <a:r>
              <a:rPr lang="pt-BR" sz="1300" b="1" baseline="30000" dirty="0">
                <a:solidFill>
                  <a:srgbClr val="0F1966"/>
                </a:solidFill>
                <a:latin typeface="Calibri"/>
                <a:ea typeface="Calibri"/>
                <a:cs typeface="Calibri"/>
                <a:sym typeface="Calibri"/>
              </a:rPr>
              <a:t>a</a:t>
            </a:r>
            <a:r>
              <a:rPr lang="pt-BR" sz="1300" b="1" dirty="0">
                <a:solidFill>
                  <a:srgbClr val="0F1966"/>
                </a:solidFill>
                <a:latin typeface="Calibri"/>
                <a:ea typeface="Calibri"/>
                <a:cs typeface="Calibri"/>
                <a:sym typeface="Calibri"/>
              </a:rPr>
              <a:t>. Dr</a:t>
            </a:r>
            <a:r>
              <a:rPr lang="pt-BR" sz="1300" b="1" baseline="30000" dirty="0">
                <a:solidFill>
                  <a:srgbClr val="0F1966"/>
                </a:solidFill>
                <a:latin typeface="Calibri"/>
                <a:ea typeface="Calibri"/>
                <a:cs typeface="Calibri"/>
                <a:sym typeface="Calibri"/>
              </a:rPr>
              <a:t>a</a:t>
            </a:r>
            <a:r>
              <a:rPr lang="pt-BR" sz="1300" b="1" dirty="0">
                <a:solidFill>
                  <a:srgbClr val="0F1966"/>
                </a:solidFill>
                <a:latin typeface="Calibri"/>
                <a:ea typeface="Calibri"/>
                <a:cs typeface="Calibri"/>
                <a:sym typeface="Calibri"/>
              </a:rPr>
              <a:t>. Gisele Arruda – email: </a:t>
            </a:r>
            <a:r>
              <a:rPr lang="pt-BR" sz="1300" b="1" dirty="0">
                <a:solidFill>
                  <a:srgbClr val="0F1966"/>
                </a:solidFill>
                <a:latin typeface="Calibri"/>
                <a:ea typeface="Calibri"/>
                <a:cs typeface="Calibri"/>
                <a:sym typeface="Calibri"/>
                <a:hlinkClick r:id="rId10"/>
              </a:rPr>
              <a:t>giselearrudabioq@gmail.com</a:t>
            </a:r>
            <a:endParaRPr lang="pt-BR" sz="1300" b="1" dirty="0">
              <a:solidFill>
                <a:srgbClr val="0F1966"/>
              </a:solidFill>
              <a:latin typeface="Calibri"/>
              <a:ea typeface="Calibri"/>
              <a:cs typeface="Calibri"/>
              <a:sym typeface="Calibri"/>
            </a:endParaRPr>
          </a:p>
        </p:txBody>
      </p:sp>
      <p:sp>
        <p:nvSpPr>
          <p:cNvPr id="9" name="Google Shape;247;p8">
            <a:extLst>
              <a:ext uri="{FF2B5EF4-FFF2-40B4-BE49-F238E27FC236}">
                <a16:creationId xmlns:a16="http://schemas.microsoft.com/office/drawing/2014/main" id="{4320072A-4783-3A3F-8D32-94A8B1E873F8}"/>
              </a:ext>
            </a:extLst>
          </p:cNvPr>
          <p:cNvSpPr txBox="1"/>
          <p:nvPr/>
        </p:nvSpPr>
        <p:spPr>
          <a:xfrm>
            <a:off x="407525" y="5609361"/>
            <a:ext cx="9632020" cy="769411"/>
          </a:xfrm>
          <a:prstGeom prst="rect">
            <a:avLst/>
          </a:prstGeom>
          <a:noFill/>
          <a:ln>
            <a:solidFill>
              <a:schemeClr val="tx1"/>
            </a:solidFill>
          </a:ln>
        </p:spPr>
        <p:txBody>
          <a:bodyPr spcFirstLastPara="1" wrap="square" lIns="91425" tIns="91425" rIns="91425" bIns="91425" anchor="t" anchorCtr="0">
            <a:spAutoFit/>
          </a:bodyPr>
          <a:lstStyle/>
          <a:p>
            <a:pPr marL="0" lvl="0" indent="0" algn="l" rtl="0">
              <a:spcBef>
                <a:spcPts val="0"/>
              </a:spcBef>
              <a:spcAft>
                <a:spcPts val="0"/>
              </a:spcAft>
              <a:buNone/>
            </a:pPr>
            <a:r>
              <a:rPr lang="pt-BR" sz="1800" b="1" dirty="0">
                <a:solidFill>
                  <a:srgbClr val="0F1966"/>
                </a:solidFill>
                <a:latin typeface="Calibri"/>
                <a:ea typeface="Calibri"/>
                <a:cs typeface="Calibri"/>
                <a:sym typeface="Calibri"/>
              </a:rPr>
              <a:t>Produção orgânica: Sustentabilidade, geração de renda e aplicações tecnológicas.</a:t>
            </a:r>
          </a:p>
          <a:p>
            <a:pPr marL="0" lvl="0" indent="0" algn="l" rtl="0">
              <a:spcBef>
                <a:spcPts val="0"/>
              </a:spcBef>
              <a:spcAft>
                <a:spcPts val="0"/>
              </a:spcAft>
              <a:buNone/>
            </a:pPr>
            <a:r>
              <a:rPr lang="pt-BR" sz="2000" b="1" dirty="0">
                <a:solidFill>
                  <a:srgbClr val="0F1966"/>
                </a:solidFill>
                <a:latin typeface="Calibri"/>
                <a:ea typeface="Calibri"/>
                <a:cs typeface="Calibri"/>
                <a:sym typeface="Calibri"/>
              </a:rPr>
              <a:t>	</a:t>
            </a:r>
            <a:r>
              <a:rPr lang="pt-BR" sz="1300" b="1" dirty="0">
                <a:solidFill>
                  <a:srgbClr val="0F1966"/>
                </a:solidFill>
                <a:latin typeface="Calibri"/>
                <a:ea typeface="Calibri"/>
                <a:cs typeface="Calibri"/>
                <a:sym typeface="Calibri"/>
              </a:rPr>
              <a:t>Prof. Dr. Paulo Cesar Conceição - email: </a:t>
            </a:r>
            <a:r>
              <a:rPr lang="pt-BR" sz="1300" b="1" dirty="0">
                <a:solidFill>
                  <a:srgbClr val="0F1966"/>
                </a:solidFill>
                <a:latin typeface="Calibri"/>
                <a:ea typeface="Calibri"/>
                <a:cs typeface="Calibri"/>
                <a:sym typeface="Calibri"/>
                <a:hlinkClick r:id="rId11"/>
              </a:rPr>
              <a:t>paulocesar.utf@gmail.com</a:t>
            </a:r>
            <a:endParaRPr sz="1300" b="1" dirty="0">
              <a:solidFill>
                <a:srgbClr val="0F1966"/>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9" name="Google Shape;99;p3"/>
          <p:cNvPicPr preferRelativeResize="0"/>
          <p:nvPr/>
        </p:nvPicPr>
        <p:blipFill rotWithShape="1">
          <a:blip r:embed="rId3">
            <a:alphaModFix/>
          </a:blip>
          <a:srcRect/>
          <a:stretch/>
        </p:blipFill>
        <p:spPr>
          <a:xfrm>
            <a:off x="8059615" y="1746738"/>
            <a:ext cx="3997570" cy="4149969"/>
          </a:xfrm>
          <a:prstGeom prst="rect">
            <a:avLst/>
          </a:prstGeom>
          <a:noFill/>
          <a:ln>
            <a:noFill/>
          </a:ln>
        </p:spPr>
      </p:pic>
      <p:sp>
        <p:nvSpPr>
          <p:cNvPr id="98" name="Google Shape;98;p3"/>
          <p:cNvSpPr txBox="1"/>
          <p:nvPr/>
        </p:nvSpPr>
        <p:spPr>
          <a:xfrm>
            <a:off x="377250" y="872125"/>
            <a:ext cx="8128200" cy="509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t-BR" sz="3600" b="0" i="0" u="none" strike="noStrike" cap="none" dirty="0">
                <a:solidFill>
                  <a:srgbClr val="0F1966"/>
                </a:solidFill>
                <a:latin typeface="Calibri"/>
                <a:ea typeface="Calibri"/>
                <a:cs typeface="Calibri"/>
                <a:sym typeface="Calibri"/>
              </a:rPr>
              <a:t>Objetivos do NAPI SUDOESTE DO PARANÁ</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457200" marR="0" lvl="0" indent="-381000" algn="l" rtl="0">
              <a:lnSpc>
                <a:spcPct val="100000"/>
              </a:lnSpc>
              <a:spcBef>
                <a:spcPts val="600"/>
              </a:spcBef>
              <a:spcAft>
                <a:spcPts val="0"/>
              </a:spcAft>
              <a:buClr>
                <a:schemeClr val="dk1"/>
              </a:buClr>
              <a:buSzPts val="2400"/>
              <a:buFont typeface="Noto Sans"/>
              <a:buChar char="❑"/>
            </a:pPr>
            <a:r>
              <a:rPr lang="pt-BR" sz="2400" b="0" i="0" u="none" strike="noStrike" cap="none" dirty="0">
                <a:solidFill>
                  <a:schemeClr val="dk1"/>
                </a:solidFill>
                <a:latin typeface="Calibri"/>
                <a:ea typeface="Calibri"/>
                <a:cs typeface="Calibri"/>
                <a:sym typeface="Calibri"/>
              </a:rPr>
              <a:t>Utilizar técnicas biotecnológicas e de bioprospecção de moléculas, sustentáveis, para mitigar impactos ambientais e melhorar a saúde </a:t>
            </a:r>
            <a:r>
              <a:rPr lang="pt-BR" sz="2400" b="0" i="0" u="none" strike="noStrike" cap="none">
                <a:solidFill>
                  <a:schemeClr val="dk1"/>
                </a:solidFill>
                <a:latin typeface="Calibri"/>
                <a:ea typeface="Calibri"/>
                <a:cs typeface="Calibri"/>
                <a:sym typeface="Calibri"/>
              </a:rPr>
              <a:t>da população;</a:t>
            </a:r>
            <a:endParaRPr sz="2400" b="0" i="0" u="none" strike="noStrike" cap="none" dirty="0">
              <a:solidFill>
                <a:schemeClr val="dk1"/>
              </a:solidFill>
              <a:latin typeface="Calibri"/>
              <a:ea typeface="Calibri"/>
              <a:cs typeface="Calibri"/>
              <a:sym typeface="Calibri"/>
            </a:endParaRPr>
          </a:p>
          <a:p>
            <a:pPr marL="342900" marR="0" lvl="0" indent="-190500" algn="l" rtl="0">
              <a:lnSpc>
                <a:spcPct val="50000"/>
              </a:lnSpc>
              <a:spcBef>
                <a:spcPts val="600"/>
              </a:spcBef>
              <a:spcAft>
                <a:spcPts val="0"/>
              </a:spcAft>
              <a:buClr>
                <a:srgbClr val="000000"/>
              </a:buClr>
              <a:buSzPts val="2400"/>
              <a:buFont typeface="Noto Sans"/>
              <a:buNone/>
            </a:pPr>
            <a:endParaRPr sz="2400" b="0" i="0" u="none" strike="noStrike" cap="none" dirty="0">
              <a:solidFill>
                <a:schemeClr val="dk1"/>
              </a:solidFill>
              <a:latin typeface="Calibri"/>
              <a:ea typeface="Calibri"/>
              <a:cs typeface="Calibri"/>
              <a:sym typeface="Calibri"/>
            </a:endParaRPr>
          </a:p>
          <a:p>
            <a:pPr marL="457200" marR="0" lvl="0" indent="-381000" algn="l" rtl="0">
              <a:lnSpc>
                <a:spcPct val="100000"/>
              </a:lnSpc>
              <a:spcBef>
                <a:spcPts val="600"/>
              </a:spcBef>
              <a:spcAft>
                <a:spcPts val="0"/>
              </a:spcAft>
              <a:buClr>
                <a:schemeClr val="dk1"/>
              </a:buClr>
              <a:buSzPts val="2400"/>
              <a:buFont typeface="Noto Sans"/>
              <a:buChar char="❑"/>
            </a:pPr>
            <a:r>
              <a:rPr lang="pt-BR" sz="2400" b="0" i="0" u="none" strike="noStrike" cap="none" dirty="0">
                <a:solidFill>
                  <a:schemeClr val="dk1"/>
                </a:solidFill>
                <a:latin typeface="Calibri"/>
                <a:ea typeface="Calibri"/>
                <a:cs typeface="Calibri"/>
                <a:sym typeface="Calibri"/>
              </a:rPr>
              <a:t>Estudar e desenvolver técnicas e tecnologias voltadas à geração e gerenciamento de energia elétrica sustentável, em especial fotovoltaica, em nível </a:t>
            </a:r>
            <a:r>
              <a:rPr lang="pt-BR" sz="2400" b="0" i="0" u="none" strike="noStrike" cap="none">
                <a:solidFill>
                  <a:schemeClr val="dk1"/>
                </a:solidFill>
                <a:latin typeface="Calibri"/>
                <a:ea typeface="Calibri"/>
                <a:cs typeface="Calibri"/>
                <a:sym typeface="Calibri"/>
              </a:rPr>
              <a:t>de distribuição;</a:t>
            </a:r>
            <a:endParaRPr sz="2400" b="0" i="0" u="none" strike="noStrike" cap="none" dirty="0">
              <a:solidFill>
                <a:schemeClr val="dk1"/>
              </a:solidFill>
              <a:latin typeface="Calibri"/>
              <a:ea typeface="Calibri"/>
              <a:cs typeface="Calibri"/>
              <a:sym typeface="Calibri"/>
            </a:endParaRPr>
          </a:p>
          <a:p>
            <a:pPr marL="800100" marR="0" lvl="0" indent="-190500" algn="l" rtl="0">
              <a:lnSpc>
                <a:spcPct val="50000"/>
              </a:lnSpc>
              <a:spcBef>
                <a:spcPts val="600"/>
              </a:spcBef>
              <a:spcAft>
                <a:spcPts val="0"/>
              </a:spcAft>
              <a:buClr>
                <a:srgbClr val="000000"/>
              </a:buClr>
              <a:buSzPts val="2400"/>
              <a:buFont typeface="Noto Sans"/>
              <a:buNone/>
            </a:pPr>
            <a:endParaRPr sz="2400" b="0" i="0" u="none" strike="noStrike" cap="none" dirty="0">
              <a:solidFill>
                <a:schemeClr val="dk1"/>
              </a:solidFill>
              <a:latin typeface="Calibri"/>
              <a:ea typeface="Calibri"/>
              <a:cs typeface="Calibri"/>
              <a:sym typeface="Calibri"/>
            </a:endParaRPr>
          </a:p>
          <a:p>
            <a:pPr marL="457200" marR="0" lvl="0" indent="-381000" algn="l" rtl="0">
              <a:lnSpc>
                <a:spcPct val="100000"/>
              </a:lnSpc>
              <a:spcBef>
                <a:spcPts val="600"/>
              </a:spcBef>
              <a:spcAft>
                <a:spcPts val="0"/>
              </a:spcAft>
              <a:buClr>
                <a:schemeClr val="dk1"/>
              </a:buClr>
              <a:buSzPts val="2400"/>
              <a:buFont typeface="Noto Sans"/>
              <a:buChar char="❑"/>
            </a:pPr>
            <a:r>
              <a:rPr lang="pt-BR" sz="2400" b="0" i="0" u="none" strike="noStrike" cap="none" dirty="0">
                <a:solidFill>
                  <a:schemeClr val="dk1"/>
                </a:solidFill>
                <a:latin typeface="Calibri"/>
                <a:ea typeface="Calibri"/>
                <a:cs typeface="Calibri"/>
                <a:sym typeface="Calibri"/>
              </a:rPr>
              <a:t>Viabilizar tecnologias para sistemas </a:t>
            </a:r>
            <a:r>
              <a:rPr lang="pt-BR" sz="2400" b="0" i="0" u="none" strike="noStrike" cap="none" dirty="0" err="1">
                <a:solidFill>
                  <a:schemeClr val="dk1"/>
                </a:solidFill>
                <a:latin typeface="Calibri"/>
                <a:ea typeface="Calibri"/>
                <a:cs typeface="Calibri"/>
                <a:sym typeface="Calibri"/>
              </a:rPr>
              <a:t>agrobioalimentares</a:t>
            </a:r>
            <a:r>
              <a:rPr lang="pt-BR" sz="2400" b="0" i="0" u="none" strike="noStrike" cap="none" dirty="0">
                <a:solidFill>
                  <a:schemeClr val="dk1"/>
                </a:solidFill>
                <a:latin typeface="Calibri"/>
                <a:ea typeface="Calibri"/>
                <a:cs typeface="Calibri"/>
                <a:sym typeface="Calibri"/>
              </a:rPr>
              <a:t> orgânicos, desde o sistema produtivo de grãos orgânicos até a cadeia de processamento dos alimentos.</a:t>
            </a: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5" name="Google Shape;105;p21"/>
          <p:cNvPicPr preferRelativeResize="0"/>
          <p:nvPr/>
        </p:nvPicPr>
        <p:blipFill rotWithShape="1">
          <a:blip r:embed="rId3">
            <a:alphaModFix/>
          </a:blip>
          <a:srcRect/>
          <a:stretch/>
        </p:blipFill>
        <p:spPr>
          <a:xfrm>
            <a:off x="8059615" y="1746738"/>
            <a:ext cx="3997571" cy="4149970"/>
          </a:xfrm>
          <a:prstGeom prst="rect">
            <a:avLst/>
          </a:prstGeom>
          <a:noFill/>
          <a:ln>
            <a:noFill/>
          </a:ln>
        </p:spPr>
      </p:pic>
      <p:sp>
        <p:nvSpPr>
          <p:cNvPr id="104" name="Google Shape;104;p21"/>
          <p:cNvSpPr txBox="1"/>
          <p:nvPr/>
        </p:nvSpPr>
        <p:spPr>
          <a:xfrm>
            <a:off x="324496" y="710733"/>
            <a:ext cx="95346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t-BR" sz="3600" b="0" i="0" u="none" strike="noStrike" cap="none">
                <a:solidFill>
                  <a:srgbClr val="0F1966"/>
                </a:solidFill>
                <a:latin typeface="Calibri"/>
                <a:ea typeface="Calibri"/>
                <a:cs typeface="Calibri"/>
                <a:sym typeface="Calibri"/>
              </a:rPr>
              <a:t>Subgrupos do NAPI SUDOESTE DO PARANÁ</a:t>
            </a:r>
            <a:endParaRPr sz="3600" b="0" i="0" u="none" strike="noStrike" cap="none">
              <a:solidFill>
                <a:srgbClr val="000000"/>
              </a:solidFill>
              <a:latin typeface="Arial"/>
              <a:ea typeface="Arial"/>
              <a:cs typeface="Arial"/>
              <a:sym typeface="Arial"/>
            </a:endParaRPr>
          </a:p>
        </p:txBody>
      </p:sp>
      <p:sp>
        <p:nvSpPr>
          <p:cNvPr id="106" name="Google Shape;106;p21"/>
          <p:cNvSpPr txBox="1"/>
          <p:nvPr/>
        </p:nvSpPr>
        <p:spPr>
          <a:xfrm>
            <a:off x="242434" y="1453937"/>
            <a:ext cx="8444400" cy="4832052"/>
          </a:xfrm>
          <a:prstGeom prst="rect">
            <a:avLst/>
          </a:prstGeom>
          <a:noFill/>
          <a:ln>
            <a:noFill/>
          </a:ln>
        </p:spPr>
        <p:txBody>
          <a:bodyPr spcFirstLastPara="1" wrap="square" lIns="91425" tIns="45700" rIns="91425" bIns="45700" anchor="t" anchorCtr="0">
            <a:spAutoFit/>
          </a:bodyPr>
          <a:lstStyle/>
          <a:p>
            <a:pPr marL="419100" marR="0" lvl="0" indent="-342900" algn="l" rtl="0">
              <a:lnSpc>
                <a:spcPct val="100000"/>
              </a:lnSpc>
              <a:spcBef>
                <a:spcPts val="600"/>
              </a:spcBef>
              <a:spcAft>
                <a:spcPts val="0"/>
              </a:spcAft>
              <a:buClr>
                <a:schemeClr val="dk1"/>
              </a:buClr>
              <a:buSzPts val="2400"/>
              <a:buFont typeface="Noto Sans"/>
              <a:buChar char="❑"/>
            </a:pPr>
            <a:r>
              <a:rPr lang="pt-BR" sz="2000" b="1" i="0" u="none" strike="noStrike" cap="none" dirty="0">
                <a:solidFill>
                  <a:schemeClr val="dk1"/>
                </a:solidFill>
                <a:latin typeface="Calibri"/>
                <a:ea typeface="Calibri"/>
                <a:cs typeface="Calibri"/>
                <a:sym typeface="Calibri"/>
              </a:rPr>
              <a:t>Subgrupo Pato Branco (UTFPR)</a:t>
            </a:r>
            <a:r>
              <a:rPr lang="pt-BR" sz="20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419100" lvl="4" indent="-342900">
              <a:spcBef>
                <a:spcPts val="600"/>
              </a:spcBef>
              <a:buClr>
                <a:schemeClr val="dk1"/>
              </a:buClr>
              <a:buSzPts val="2400"/>
              <a:buFont typeface="Noto Sans"/>
              <a:buChar char="▪"/>
            </a:pPr>
            <a:r>
              <a:rPr lang="pt-BR" sz="2000" dirty="0">
                <a:solidFill>
                  <a:schemeClr val="dk1"/>
                </a:solidFill>
                <a:latin typeface="Calibri"/>
                <a:ea typeface="Calibri"/>
                <a:cs typeface="Calibri"/>
                <a:sym typeface="Calibri"/>
              </a:rPr>
              <a:t>Prospecção de biomoléculas e produtos naturais para uso agrícola, farmacêutico e tecnológico (Dr. </a:t>
            </a:r>
            <a:r>
              <a:rPr lang="pt-BR" sz="2000" dirty="0">
                <a:solidFill>
                  <a:schemeClr val="dk1"/>
                </a:solidFill>
                <a:latin typeface="Calibri"/>
                <a:ea typeface="Calibri"/>
                <a:cs typeface="Calibri"/>
                <a:sym typeface="Calibri"/>
                <a:hlinkClick r:id="rId4"/>
              </a:rPr>
              <a:t>Mário Cunha</a:t>
            </a:r>
            <a:r>
              <a:rPr lang="pt-BR" sz="2000" dirty="0">
                <a:solidFill>
                  <a:schemeClr val="dk1"/>
                </a:solidFill>
                <a:latin typeface="Calibri"/>
                <a:ea typeface="Calibri"/>
                <a:cs typeface="Calibri"/>
                <a:sym typeface="Calibri"/>
              </a:rPr>
              <a:t>);</a:t>
            </a:r>
            <a:endParaRPr lang="pt-BR" dirty="0"/>
          </a:p>
          <a:p>
            <a:pPr marL="419100" marR="0" lvl="4" indent="-342900" algn="l" rtl="0">
              <a:lnSpc>
                <a:spcPct val="100000"/>
              </a:lnSpc>
              <a:spcBef>
                <a:spcPts val="600"/>
              </a:spcBef>
              <a:spcAft>
                <a:spcPts val="0"/>
              </a:spcAft>
              <a:buClr>
                <a:schemeClr val="dk1"/>
              </a:buClr>
              <a:buSzPts val="2400"/>
              <a:buFont typeface="Noto Sans"/>
              <a:buChar char="▪"/>
            </a:pPr>
            <a:r>
              <a:rPr lang="pt-BR" sz="2000" b="0" i="0" u="none" strike="noStrike" cap="none" dirty="0">
                <a:solidFill>
                  <a:schemeClr val="dk1"/>
                </a:solidFill>
                <a:latin typeface="Calibri"/>
                <a:ea typeface="Calibri"/>
                <a:cs typeface="Calibri"/>
                <a:sym typeface="Calibri"/>
                <a:hlinkClick r:id="rId5"/>
              </a:rPr>
              <a:t>Sistemas de Geração Distribuída com Gerenciamento Inteligente de </a:t>
            </a:r>
            <a:r>
              <a:rPr lang="pt-BR" sz="2000" b="0" i="0" u="none" strike="noStrike" cap="none" dirty="0" err="1">
                <a:solidFill>
                  <a:schemeClr val="dk1"/>
                </a:solidFill>
                <a:latin typeface="Calibri"/>
                <a:ea typeface="Calibri"/>
                <a:cs typeface="Calibri"/>
                <a:sym typeface="Calibri"/>
                <a:hlinkClick r:id="rId5"/>
              </a:rPr>
              <a:t>Microrredes</a:t>
            </a:r>
            <a:r>
              <a:rPr lang="pt-BR" sz="2000"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76200" marR="0" lvl="4" indent="0" algn="l" rtl="0">
              <a:lnSpc>
                <a:spcPct val="100000"/>
              </a:lnSpc>
              <a:spcBef>
                <a:spcPts val="60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a:p>
            <a:pPr marL="457200" marR="0" lvl="0" indent="-381000" algn="l" rtl="0">
              <a:lnSpc>
                <a:spcPct val="100000"/>
              </a:lnSpc>
              <a:spcBef>
                <a:spcPts val="600"/>
              </a:spcBef>
              <a:spcAft>
                <a:spcPts val="0"/>
              </a:spcAft>
              <a:buClr>
                <a:schemeClr val="dk1"/>
              </a:buClr>
              <a:buSzPts val="2400"/>
              <a:buFont typeface="Noto Sans"/>
              <a:buChar char="❑"/>
            </a:pPr>
            <a:r>
              <a:rPr lang="pt-BR" sz="2000" b="1" i="0" u="none" strike="noStrike" cap="none" dirty="0">
                <a:solidFill>
                  <a:schemeClr val="dk1"/>
                </a:solidFill>
                <a:latin typeface="Calibri"/>
                <a:ea typeface="Calibri"/>
                <a:cs typeface="Calibri"/>
                <a:sym typeface="Calibri"/>
              </a:rPr>
              <a:t>Subgrupo Francisco Beltrão</a:t>
            </a:r>
            <a:r>
              <a:rPr lang="pt-BR" sz="20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419100" marR="0" lvl="0" indent="-342900" algn="l" rtl="0">
              <a:lnSpc>
                <a:spcPct val="100000"/>
              </a:lnSpc>
              <a:spcBef>
                <a:spcPts val="600"/>
              </a:spcBef>
              <a:spcAft>
                <a:spcPts val="0"/>
              </a:spcAft>
              <a:buClr>
                <a:schemeClr val="dk1"/>
              </a:buClr>
              <a:buSzPts val="2400"/>
              <a:buFont typeface="Noto Sans"/>
              <a:buChar char="▪"/>
            </a:pPr>
            <a:r>
              <a:rPr lang="pt-BR" sz="2000" b="0" i="0" u="none" strike="noStrike" cap="none" dirty="0">
                <a:solidFill>
                  <a:schemeClr val="dk1"/>
                </a:solidFill>
                <a:latin typeface="Calibri"/>
                <a:ea typeface="Calibri"/>
                <a:cs typeface="Calibri"/>
                <a:sym typeface="Calibri"/>
                <a:hlinkClick r:id="rId6" action="ppaction://hlinkfile"/>
              </a:rPr>
              <a:t>Reaproveitamento de resíduos sólidos da indústria de pescados com potencial bioativo;</a:t>
            </a:r>
            <a:endParaRPr sz="2000" b="0" i="0" u="none" strike="noStrike" cap="none" dirty="0">
              <a:solidFill>
                <a:schemeClr val="dk1"/>
              </a:solidFill>
              <a:latin typeface="Calibri"/>
              <a:ea typeface="Calibri"/>
              <a:cs typeface="Calibri"/>
              <a:sym typeface="Calibri"/>
              <a:hlinkClick r:id="rId6" action="ppaction://hlinkfile"/>
            </a:endParaRPr>
          </a:p>
          <a:p>
            <a:pPr marL="419100" marR="0" lvl="0" indent="-342900" algn="l" rtl="0">
              <a:lnSpc>
                <a:spcPct val="100000"/>
              </a:lnSpc>
              <a:spcBef>
                <a:spcPts val="600"/>
              </a:spcBef>
              <a:spcAft>
                <a:spcPts val="0"/>
              </a:spcAft>
              <a:buClr>
                <a:schemeClr val="dk1"/>
              </a:buClr>
              <a:buSzPts val="2400"/>
              <a:buFont typeface="Noto Sans"/>
              <a:buChar char="▪"/>
            </a:pPr>
            <a:r>
              <a:rPr lang="pt-BR" sz="2000" b="0" i="0" u="none" strike="noStrike" cap="none" dirty="0">
                <a:solidFill>
                  <a:schemeClr val="dk1"/>
                </a:solidFill>
                <a:latin typeface="Calibri"/>
                <a:ea typeface="Calibri"/>
                <a:cs typeface="Calibri"/>
                <a:sym typeface="Calibri"/>
                <a:hlinkClick r:id="rId6" action="ppaction://hlinkfile"/>
              </a:rPr>
              <a:t>Avaliação da qualidade das águas de rios e de consumo da população.</a:t>
            </a:r>
            <a:endParaRPr sz="1400" b="0" i="0" u="none" strike="noStrike" cap="none" dirty="0">
              <a:solidFill>
                <a:srgbClr val="000000"/>
              </a:solidFill>
              <a:latin typeface="Arial"/>
              <a:ea typeface="Arial"/>
              <a:cs typeface="Arial"/>
              <a:sym typeface="Arial"/>
            </a:endParaRPr>
          </a:p>
          <a:p>
            <a:pPr marL="76200" marR="0" lvl="0" indent="0" algn="l" rtl="0">
              <a:lnSpc>
                <a:spcPct val="100000"/>
              </a:lnSpc>
              <a:spcBef>
                <a:spcPts val="60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a:p>
            <a:pPr marL="457200" marR="0" lvl="0" indent="-381000" algn="l" rtl="0">
              <a:lnSpc>
                <a:spcPct val="100000"/>
              </a:lnSpc>
              <a:spcBef>
                <a:spcPts val="600"/>
              </a:spcBef>
              <a:spcAft>
                <a:spcPts val="0"/>
              </a:spcAft>
              <a:buClr>
                <a:schemeClr val="dk1"/>
              </a:buClr>
              <a:buSzPts val="2400"/>
              <a:buFont typeface="Noto Sans"/>
              <a:buChar char="❑"/>
            </a:pPr>
            <a:r>
              <a:rPr lang="pt-BR" sz="2000" b="1" i="0" u="none" strike="noStrike" cap="none" dirty="0">
                <a:solidFill>
                  <a:schemeClr val="dk1"/>
                </a:solidFill>
                <a:latin typeface="Calibri"/>
                <a:ea typeface="Calibri"/>
                <a:cs typeface="Calibri"/>
                <a:sym typeface="Calibri"/>
              </a:rPr>
              <a:t>Subgrupo Dois Vizinhos (UTFPR)</a:t>
            </a:r>
            <a:r>
              <a:rPr lang="pt-BR" sz="20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419100" marR="0" lvl="0" indent="-342900" algn="l" rtl="0">
              <a:lnSpc>
                <a:spcPct val="100000"/>
              </a:lnSpc>
              <a:spcBef>
                <a:spcPts val="600"/>
              </a:spcBef>
              <a:spcAft>
                <a:spcPts val="0"/>
              </a:spcAft>
              <a:buClr>
                <a:schemeClr val="dk1"/>
              </a:buClr>
              <a:buSzPts val="2400"/>
              <a:buFont typeface="Noto Sans"/>
              <a:buChar char="▪"/>
            </a:pPr>
            <a:r>
              <a:rPr lang="pt-BR" sz="2000" b="0" i="0" u="none" strike="noStrike" cap="none" dirty="0">
                <a:solidFill>
                  <a:schemeClr val="dk1"/>
                </a:solidFill>
                <a:latin typeface="Calibri"/>
                <a:ea typeface="Calibri"/>
                <a:cs typeface="Calibri"/>
                <a:sym typeface="Calibri"/>
                <a:hlinkClick r:id="rId7"/>
              </a:rPr>
              <a:t>Produção orgânica: Sustentabilidade, geração de renda e aplicações tecnológicas</a:t>
            </a:r>
            <a:r>
              <a:rPr lang="pt-BR" sz="2000" b="0" i="0" u="none" strike="noStrike" cap="none" dirty="0">
                <a:solidFill>
                  <a:schemeClr val="dk1"/>
                </a:solidFill>
                <a:latin typeface="Calibri"/>
                <a:ea typeface="Calibri"/>
                <a:cs typeface="Calibri"/>
                <a:sym typeface="Calibri"/>
              </a:rPr>
              <a:t>.</a:t>
            </a:r>
            <a:endParaRPr sz="2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
          <p:cNvSpPr txBox="1"/>
          <p:nvPr/>
        </p:nvSpPr>
        <p:spPr>
          <a:xfrm>
            <a:off x="601492" y="592042"/>
            <a:ext cx="936940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pt-BR" sz="2600" b="1" i="1" dirty="0">
                <a:solidFill>
                  <a:srgbClr val="0F1966"/>
                </a:solidFill>
                <a:latin typeface="Calibri"/>
                <a:ea typeface="Calibri"/>
                <a:cs typeface="Calibri"/>
                <a:sym typeface="Calibri"/>
              </a:rPr>
              <a:t>Contexto</a:t>
            </a:r>
            <a:r>
              <a:rPr lang="pt-BR" sz="2600" b="1" i="1" u="none" strike="noStrike" cap="none" dirty="0">
                <a:solidFill>
                  <a:srgbClr val="0F1966"/>
                </a:solidFill>
                <a:latin typeface="Calibri"/>
                <a:ea typeface="Calibri"/>
                <a:cs typeface="Calibri"/>
                <a:sym typeface="Calibri"/>
              </a:rPr>
              <a:t> </a:t>
            </a:r>
            <a:r>
              <a:rPr lang="pt-BR" sz="2600" b="1" i="0" u="none" strike="noStrike" cap="none" dirty="0">
                <a:solidFill>
                  <a:srgbClr val="0F1966"/>
                </a:solidFill>
                <a:latin typeface="Calibri"/>
                <a:ea typeface="Calibri"/>
                <a:cs typeface="Calibri"/>
                <a:sym typeface="Calibri"/>
              </a:rPr>
              <a:t>- Prospecção de biomoléculas e produtos naturais para uso agrícola, farmacêutico e tecnológico (UTFPR-PB):</a:t>
            </a:r>
            <a:endParaRPr sz="2600" b="1" i="0" u="none" strike="noStrike" cap="none" dirty="0">
              <a:solidFill>
                <a:srgbClr val="000000"/>
              </a:solidFill>
              <a:latin typeface="Arial"/>
              <a:ea typeface="Arial"/>
              <a:cs typeface="Arial"/>
              <a:sym typeface="Arial"/>
            </a:endParaRPr>
          </a:p>
        </p:txBody>
      </p:sp>
      <p:cxnSp>
        <p:nvCxnSpPr>
          <p:cNvPr id="28" name="Conector reto 27">
            <a:extLst>
              <a:ext uri="{FF2B5EF4-FFF2-40B4-BE49-F238E27FC236}">
                <a16:creationId xmlns:a16="http://schemas.microsoft.com/office/drawing/2014/main" id="{8AEA8BFA-AFFD-86D7-3AF4-EFD011116BF6}"/>
              </a:ext>
            </a:extLst>
          </p:cNvPr>
          <p:cNvCxnSpPr>
            <a:cxnSpLocks/>
          </p:cNvCxnSpPr>
          <p:nvPr/>
        </p:nvCxnSpPr>
        <p:spPr>
          <a:xfrm>
            <a:off x="5568437" y="1605500"/>
            <a:ext cx="985837" cy="4660458"/>
          </a:xfrm>
          <a:prstGeom prst="line">
            <a:avLst/>
          </a:prstGeom>
          <a:ln w="76200" cap="flat" cmpd="sng" algn="ctr">
            <a:solidFill>
              <a:srgbClr val="FFC00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58" name="Agrupar 57">
            <a:extLst>
              <a:ext uri="{FF2B5EF4-FFF2-40B4-BE49-F238E27FC236}">
                <a16:creationId xmlns:a16="http://schemas.microsoft.com/office/drawing/2014/main" id="{8E792048-7132-CFFC-50F2-4965BE203A8D}"/>
              </a:ext>
            </a:extLst>
          </p:cNvPr>
          <p:cNvGrpSpPr/>
          <p:nvPr/>
        </p:nvGrpSpPr>
        <p:grpSpPr>
          <a:xfrm>
            <a:off x="5923285" y="1275058"/>
            <a:ext cx="6332039" cy="5331403"/>
            <a:chOff x="5923285" y="1275058"/>
            <a:chExt cx="6332039" cy="5331403"/>
          </a:xfrm>
        </p:grpSpPr>
        <p:pic>
          <p:nvPicPr>
            <p:cNvPr id="25" name="Imagem 24">
              <a:extLst>
                <a:ext uri="{FF2B5EF4-FFF2-40B4-BE49-F238E27FC236}">
                  <a16:creationId xmlns:a16="http://schemas.microsoft.com/office/drawing/2014/main" id="{9C827098-2EA0-F806-AB71-4B706453E366}"/>
                </a:ext>
              </a:extLst>
            </p:cNvPr>
            <p:cNvPicPr>
              <a:picLocks noChangeAspect="1"/>
            </p:cNvPicPr>
            <p:nvPr/>
          </p:nvPicPr>
          <p:blipFill>
            <a:blip r:embed="rId3"/>
            <a:stretch>
              <a:fillRect/>
            </a:stretch>
          </p:blipFill>
          <p:spPr>
            <a:xfrm>
              <a:off x="8103337" y="1275058"/>
              <a:ext cx="4151987" cy="3008100"/>
            </a:xfrm>
            <a:prstGeom prst="rect">
              <a:avLst/>
            </a:prstGeom>
          </p:spPr>
        </p:pic>
        <p:grpSp>
          <p:nvGrpSpPr>
            <p:cNvPr id="54" name="Agrupar 53">
              <a:extLst>
                <a:ext uri="{FF2B5EF4-FFF2-40B4-BE49-F238E27FC236}">
                  <a16:creationId xmlns:a16="http://schemas.microsoft.com/office/drawing/2014/main" id="{02B38FAE-2053-B4E5-BC74-80E50ADFB42D}"/>
                </a:ext>
              </a:extLst>
            </p:cNvPr>
            <p:cNvGrpSpPr/>
            <p:nvPr/>
          </p:nvGrpSpPr>
          <p:grpSpPr>
            <a:xfrm>
              <a:off x="7036848" y="4368869"/>
              <a:ext cx="4866885" cy="2237592"/>
              <a:chOff x="7050093" y="4224852"/>
              <a:chExt cx="4866885" cy="2237592"/>
            </a:xfrm>
          </p:grpSpPr>
          <p:grpSp>
            <p:nvGrpSpPr>
              <p:cNvPr id="34" name="Agrupar 33">
                <a:extLst>
                  <a:ext uri="{FF2B5EF4-FFF2-40B4-BE49-F238E27FC236}">
                    <a16:creationId xmlns:a16="http://schemas.microsoft.com/office/drawing/2014/main" id="{B4BF6072-8615-A1F7-C3E7-DD9B277B7419}"/>
                  </a:ext>
                </a:extLst>
              </p:cNvPr>
              <p:cNvGrpSpPr/>
              <p:nvPr/>
            </p:nvGrpSpPr>
            <p:grpSpPr>
              <a:xfrm>
                <a:off x="7645063" y="4224852"/>
                <a:ext cx="4271915" cy="2237592"/>
                <a:chOff x="7807628" y="1469183"/>
                <a:chExt cx="4271915" cy="2237592"/>
              </a:xfrm>
            </p:grpSpPr>
            <p:pic>
              <p:nvPicPr>
                <p:cNvPr id="20" name="Imagem 19">
                  <a:extLst>
                    <a:ext uri="{FF2B5EF4-FFF2-40B4-BE49-F238E27FC236}">
                      <a16:creationId xmlns:a16="http://schemas.microsoft.com/office/drawing/2014/main" id="{4240A794-FD71-721F-9FD4-0977EFC4E393}"/>
                    </a:ext>
                  </a:extLst>
                </p:cNvPr>
                <p:cNvPicPr>
                  <a:picLocks noChangeAspect="1"/>
                </p:cNvPicPr>
                <p:nvPr/>
              </p:nvPicPr>
              <p:blipFill>
                <a:blip r:embed="rId4"/>
                <a:stretch>
                  <a:fillRect/>
                </a:stretch>
              </p:blipFill>
              <p:spPr>
                <a:xfrm>
                  <a:off x="7807628" y="1469183"/>
                  <a:ext cx="4126707" cy="2237592"/>
                </a:xfrm>
                <a:prstGeom prst="rect">
                  <a:avLst/>
                </a:prstGeom>
              </p:spPr>
            </p:pic>
            <p:pic>
              <p:nvPicPr>
                <p:cNvPr id="32" name="Imagem 31">
                  <a:extLst>
                    <a:ext uri="{FF2B5EF4-FFF2-40B4-BE49-F238E27FC236}">
                      <a16:creationId xmlns:a16="http://schemas.microsoft.com/office/drawing/2014/main" id="{AF0515FE-2B20-B678-EEC9-CFBC3A31C435}"/>
                    </a:ext>
                  </a:extLst>
                </p:cNvPr>
                <p:cNvPicPr>
                  <a:picLocks noChangeAspect="1"/>
                </p:cNvPicPr>
                <p:nvPr/>
              </p:nvPicPr>
              <p:blipFill>
                <a:blip r:embed="rId5"/>
                <a:stretch>
                  <a:fillRect/>
                </a:stretch>
              </p:blipFill>
              <p:spPr>
                <a:xfrm>
                  <a:off x="8805999" y="1917240"/>
                  <a:ext cx="751702" cy="5185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Imagem 32">
                  <a:extLst>
                    <a:ext uri="{FF2B5EF4-FFF2-40B4-BE49-F238E27FC236}">
                      <a16:creationId xmlns:a16="http://schemas.microsoft.com/office/drawing/2014/main" id="{BF5D5974-8428-F92B-079D-2EA4418F3882}"/>
                    </a:ext>
                  </a:extLst>
                </p:cNvPr>
                <p:cNvPicPr>
                  <a:picLocks noChangeAspect="1"/>
                </p:cNvPicPr>
                <p:nvPr/>
              </p:nvPicPr>
              <p:blipFill>
                <a:blip r:embed="rId6"/>
                <a:stretch>
                  <a:fillRect/>
                </a:stretch>
              </p:blipFill>
              <p:spPr>
                <a:xfrm>
                  <a:off x="10362073" y="2435819"/>
                  <a:ext cx="1717470" cy="2681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46" name="Imagem 45">
                <a:extLst>
                  <a:ext uri="{FF2B5EF4-FFF2-40B4-BE49-F238E27FC236}">
                    <a16:creationId xmlns:a16="http://schemas.microsoft.com/office/drawing/2014/main" id="{77B1B889-03A3-4914-B43B-231145061587}"/>
                  </a:ext>
                </a:extLst>
              </p:cNvPr>
              <p:cNvPicPr>
                <a:picLocks noChangeAspect="1"/>
              </p:cNvPicPr>
              <p:nvPr/>
            </p:nvPicPr>
            <p:blipFill>
              <a:blip r:embed="rId7"/>
              <a:stretch>
                <a:fillRect/>
              </a:stretch>
            </p:blipFill>
            <p:spPr>
              <a:xfrm>
                <a:off x="7050093" y="5403771"/>
                <a:ext cx="901013" cy="906909"/>
              </a:xfrm>
              <a:prstGeom prst="rect">
                <a:avLst/>
              </a:prstGeom>
            </p:spPr>
          </p:pic>
        </p:grpSp>
        <p:sp>
          <p:nvSpPr>
            <p:cNvPr id="114" name="Google Shape;114;p4"/>
            <p:cNvSpPr txBox="1"/>
            <p:nvPr/>
          </p:nvSpPr>
          <p:spPr>
            <a:xfrm rot="21033896">
              <a:off x="7989648" y="3595550"/>
              <a:ext cx="1750073" cy="615523"/>
            </a:xfrm>
            <a:prstGeom prst="rect">
              <a:avLst/>
            </a:prstGeom>
            <a:solidFill>
              <a:schemeClr val="bg1"/>
            </a:solidFill>
            <a:ln w="76200">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spAutoFit/>
            </a:bodyPr>
            <a:lstStyle/>
            <a:p>
              <a:pPr marL="0" lvl="0" indent="0" algn="ctr" rtl="0">
                <a:spcBef>
                  <a:spcPts val="0"/>
                </a:spcBef>
                <a:spcAft>
                  <a:spcPts val="0"/>
                </a:spcAft>
                <a:buNone/>
              </a:pPr>
              <a:r>
                <a:rPr lang="pt-BR" b="1" i="1" dirty="0">
                  <a:solidFill>
                    <a:schemeClr val="tx1"/>
                  </a:solidFill>
                  <a:latin typeface="Calibri"/>
                  <a:ea typeface="Calibri"/>
                  <a:cs typeface="Calibri"/>
                  <a:sym typeface="Calibri"/>
                </a:rPr>
                <a:t>Artemisia </a:t>
              </a:r>
              <a:r>
                <a:rPr lang="pt-BR" b="1" i="1" dirty="0" err="1">
                  <a:solidFill>
                    <a:schemeClr val="tx1"/>
                  </a:solidFill>
                  <a:latin typeface="Calibri"/>
                  <a:ea typeface="Calibri"/>
                  <a:cs typeface="Calibri"/>
                  <a:sym typeface="Calibri"/>
                </a:rPr>
                <a:t>annua</a:t>
              </a:r>
              <a:r>
                <a:rPr lang="pt-BR" b="1" i="1" dirty="0">
                  <a:solidFill>
                    <a:schemeClr val="tx1"/>
                  </a:solidFill>
                  <a:latin typeface="Calibri"/>
                  <a:ea typeface="Calibri"/>
                  <a:cs typeface="Calibri"/>
                  <a:sym typeface="Calibri"/>
                </a:rPr>
                <a:t> </a:t>
              </a:r>
              <a:r>
                <a:rPr lang="pt-BR" b="1" dirty="0">
                  <a:solidFill>
                    <a:schemeClr val="tx1"/>
                  </a:solidFill>
                  <a:latin typeface="Calibri"/>
                  <a:ea typeface="Calibri"/>
                  <a:cs typeface="Calibri"/>
                  <a:sym typeface="Calibri"/>
                </a:rPr>
                <a:t>L. MALARIA/COVID-19</a:t>
              </a:r>
              <a:endParaRPr b="1" dirty="0">
                <a:solidFill>
                  <a:schemeClr val="tx1"/>
                </a:solidFill>
                <a:latin typeface="Calibri"/>
                <a:ea typeface="Calibri"/>
                <a:cs typeface="Calibri"/>
                <a:sym typeface="Calibri"/>
              </a:endParaRPr>
            </a:p>
          </p:txBody>
        </p:sp>
        <p:pic>
          <p:nvPicPr>
            <p:cNvPr id="52" name="Imagem 51">
              <a:extLst>
                <a:ext uri="{FF2B5EF4-FFF2-40B4-BE49-F238E27FC236}">
                  <a16:creationId xmlns:a16="http://schemas.microsoft.com/office/drawing/2014/main" id="{A063943D-E5E0-4952-C96C-17F945C1BF5A}"/>
                </a:ext>
              </a:extLst>
            </p:cNvPr>
            <p:cNvPicPr>
              <a:picLocks noChangeAspect="1"/>
            </p:cNvPicPr>
            <p:nvPr/>
          </p:nvPicPr>
          <p:blipFill>
            <a:blip r:embed="rId8"/>
            <a:stretch>
              <a:fillRect/>
            </a:stretch>
          </p:blipFill>
          <p:spPr>
            <a:xfrm>
              <a:off x="6293392" y="3829457"/>
              <a:ext cx="1469612" cy="1331429"/>
            </a:xfrm>
            <a:prstGeom prst="rect">
              <a:avLst/>
            </a:prstGeom>
          </p:spPr>
        </p:pic>
        <p:pic>
          <p:nvPicPr>
            <p:cNvPr id="57" name="Imagem 56">
              <a:extLst>
                <a:ext uri="{FF2B5EF4-FFF2-40B4-BE49-F238E27FC236}">
                  <a16:creationId xmlns:a16="http://schemas.microsoft.com/office/drawing/2014/main" id="{BF0143E7-E3ED-FA62-1E49-3C5C7D7D8FD9}"/>
                </a:ext>
              </a:extLst>
            </p:cNvPr>
            <p:cNvPicPr>
              <a:picLocks noChangeAspect="1"/>
            </p:cNvPicPr>
            <p:nvPr/>
          </p:nvPicPr>
          <p:blipFill>
            <a:blip r:embed="rId9"/>
            <a:stretch>
              <a:fillRect/>
            </a:stretch>
          </p:blipFill>
          <p:spPr>
            <a:xfrm>
              <a:off x="5923285" y="1570265"/>
              <a:ext cx="2344813" cy="2138246"/>
            </a:xfrm>
            <a:prstGeom prst="rect">
              <a:avLst/>
            </a:prstGeom>
          </p:spPr>
        </p:pic>
      </p:grpSp>
      <p:grpSp>
        <p:nvGrpSpPr>
          <p:cNvPr id="61" name="Agrupar 60">
            <a:extLst>
              <a:ext uri="{FF2B5EF4-FFF2-40B4-BE49-F238E27FC236}">
                <a16:creationId xmlns:a16="http://schemas.microsoft.com/office/drawing/2014/main" id="{735630BE-B623-A699-91B7-1D248F09879E}"/>
              </a:ext>
            </a:extLst>
          </p:cNvPr>
          <p:cNvGrpSpPr/>
          <p:nvPr/>
        </p:nvGrpSpPr>
        <p:grpSpPr>
          <a:xfrm>
            <a:off x="18146" y="1771674"/>
            <a:ext cx="6157527" cy="4683023"/>
            <a:chOff x="18146" y="1771674"/>
            <a:chExt cx="6157527" cy="4683023"/>
          </a:xfrm>
        </p:grpSpPr>
        <p:pic>
          <p:nvPicPr>
            <p:cNvPr id="21" name="Imagem 20">
              <a:extLst>
                <a:ext uri="{FF2B5EF4-FFF2-40B4-BE49-F238E27FC236}">
                  <a16:creationId xmlns:a16="http://schemas.microsoft.com/office/drawing/2014/main" id="{39E5733A-84B6-2561-7119-506F475EF7FB}"/>
                </a:ext>
              </a:extLst>
            </p:cNvPr>
            <p:cNvPicPr>
              <a:picLocks noChangeAspect="1"/>
            </p:cNvPicPr>
            <p:nvPr/>
          </p:nvPicPr>
          <p:blipFill>
            <a:blip r:embed="rId10"/>
            <a:stretch>
              <a:fillRect/>
            </a:stretch>
          </p:blipFill>
          <p:spPr>
            <a:xfrm>
              <a:off x="18146" y="1870017"/>
              <a:ext cx="6157527" cy="4584680"/>
            </a:xfrm>
            <a:prstGeom prst="rect">
              <a:avLst/>
            </a:prstGeom>
            <a:effectLst>
              <a:outerShdw blurRad="50800" dist="38100" algn="l" rotWithShape="0">
                <a:prstClr val="black">
                  <a:alpha val="40000"/>
                </a:prstClr>
              </a:outerShdw>
            </a:effectLst>
          </p:spPr>
        </p:pic>
        <p:sp>
          <p:nvSpPr>
            <p:cNvPr id="115" name="Google Shape;115;p4"/>
            <p:cNvSpPr txBox="1"/>
            <p:nvPr/>
          </p:nvSpPr>
          <p:spPr>
            <a:xfrm rot="20987707">
              <a:off x="3650236" y="3570359"/>
              <a:ext cx="1902921" cy="615523"/>
            </a:xfrm>
            <a:prstGeom prst="rect">
              <a:avLst/>
            </a:prstGeom>
            <a:solidFill>
              <a:schemeClr val="bg1"/>
            </a:solidFill>
            <a:ln w="76200">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spAutoFit/>
            </a:bodyPr>
            <a:lstStyle/>
            <a:p>
              <a:pPr marL="0" lvl="0" indent="0" algn="l" rtl="0">
                <a:spcBef>
                  <a:spcPts val="0"/>
                </a:spcBef>
                <a:spcAft>
                  <a:spcPts val="0"/>
                </a:spcAft>
                <a:buNone/>
              </a:pPr>
              <a:r>
                <a:rPr lang="el-GR" b="1" dirty="0">
                  <a:solidFill>
                    <a:schemeClr val="tx1"/>
                  </a:solidFill>
                  <a:latin typeface="Calibri"/>
                  <a:ea typeface="Calibri"/>
                  <a:cs typeface="Calibri"/>
                  <a:sym typeface="Calibri"/>
                </a:rPr>
                <a:t>(1→6)-β-</a:t>
              </a:r>
              <a:r>
                <a:rPr lang="pt-BR" b="1" dirty="0">
                  <a:solidFill>
                    <a:schemeClr val="tx1"/>
                  </a:solidFill>
                  <a:latin typeface="Calibri"/>
                  <a:ea typeface="Calibri"/>
                  <a:cs typeface="Calibri"/>
                  <a:sym typeface="Calibri"/>
                </a:rPr>
                <a:t>D-</a:t>
              </a:r>
              <a:r>
                <a:rPr lang="pt-BR" b="1" dirty="0" err="1">
                  <a:solidFill>
                    <a:schemeClr val="tx1"/>
                  </a:solidFill>
                  <a:latin typeface="Calibri"/>
                  <a:ea typeface="Calibri"/>
                  <a:cs typeface="Calibri"/>
                  <a:sym typeface="Calibri"/>
                </a:rPr>
                <a:t>glucana</a:t>
              </a:r>
              <a:endParaRPr lang="pt-BR" b="1" dirty="0">
                <a:solidFill>
                  <a:schemeClr val="tx1"/>
                </a:solidFill>
                <a:latin typeface="Calibri"/>
                <a:ea typeface="Calibri"/>
                <a:cs typeface="Calibri"/>
                <a:sym typeface="Calibri"/>
              </a:endParaRPr>
            </a:p>
            <a:p>
              <a:pPr marL="0" lvl="0" indent="0" algn="ctr" rtl="0">
                <a:spcBef>
                  <a:spcPts val="0"/>
                </a:spcBef>
                <a:spcAft>
                  <a:spcPts val="0"/>
                </a:spcAft>
                <a:buNone/>
              </a:pPr>
              <a:r>
                <a:rPr lang="pt-BR" b="1" dirty="0">
                  <a:solidFill>
                    <a:schemeClr val="tx1"/>
                  </a:solidFill>
                  <a:latin typeface="Calibri"/>
                  <a:ea typeface="Calibri"/>
                  <a:cs typeface="Calibri"/>
                  <a:sym typeface="Calibri"/>
                </a:rPr>
                <a:t>IMUNOMODULADORA</a:t>
              </a:r>
              <a:endParaRPr b="1" dirty="0">
                <a:solidFill>
                  <a:schemeClr val="tx1"/>
                </a:solidFill>
                <a:latin typeface="Calibri"/>
                <a:ea typeface="Calibri"/>
                <a:cs typeface="Calibri"/>
                <a:sym typeface="Calibri"/>
              </a:endParaRPr>
            </a:p>
          </p:txBody>
        </p:sp>
        <p:pic>
          <p:nvPicPr>
            <p:cNvPr id="60" name="Imagem 59">
              <a:extLst>
                <a:ext uri="{FF2B5EF4-FFF2-40B4-BE49-F238E27FC236}">
                  <a16:creationId xmlns:a16="http://schemas.microsoft.com/office/drawing/2014/main" id="{FC05FA53-B4C2-61D4-EBE2-922EAB44CC5B}"/>
                </a:ext>
              </a:extLst>
            </p:cNvPr>
            <p:cNvPicPr>
              <a:picLocks noChangeAspect="1"/>
            </p:cNvPicPr>
            <p:nvPr/>
          </p:nvPicPr>
          <p:blipFill rotWithShape="1">
            <a:blip r:embed="rId11"/>
            <a:srcRect l="19485" t="16300" r="23657" b="17476"/>
            <a:stretch/>
          </p:blipFill>
          <p:spPr>
            <a:xfrm>
              <a:off x="231627" y="1771674"/>
              <a:ext cx="993343" cy="867714"/>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41152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1aae9543248_7_0"/>
          <p:cNvSpPr txBox="1"/>
          <p:nvPr/>
        </p:nvSpPr>
        <p:spPr>
          <a:xfrm>
            <a:off x="429035" y="627012"/>
            <a:ext cx="102975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pt-BR" sz="2800" b="1" i="1" u="none" strike="noStrike" cap="none" dirty="0">
                <a:solidFill>
                  <a:srgbClr val="0F1966"/>
                </a:solidFill>
                <a:latin typeface="Calibri"/>
                <a:ea typeface="Calibri"/>
                <a:cs typeface="Calibri"/>
                <a:sym typeface="Calibri"/>
              </a:rPr>
              <a:t>Resultados alcançados </a:t>
            </a:r>
            <a:r>
              <a:rPr lang="pt-BR" sz="2800" b="1" i="0" u="none" strike="noStrike" cap="none" dirty="0">
                <a:solidFill>
                  <a:srgbClr val="0F1966"/>
                </a:solidFill>
                <a:latin typeface="Calibri"/>
                <a:ea typeface="Calibri"/>
                <a:cs typeface="Calibri"/>
                <a:sym typeface="Calibri"/>
              </a:rPr>
              <a:t>-  Prospecção de biomoléculas e produtos naturais para uso agrícola, farmacêutico e tecnológico (UTFPR-PB):</a:t>
            </a:r>
            <a:endParaRPr sz="2800" b="1" i="0" u="none" strike="noStrike" cap="none" dirty="0">
              <a:solidFill>
                <a:srgbClr val="000000"/>
              </a:solidFill>
              <a:latin typeface="Arial"/>
              <a:ea typeface="Arial"/>
              <a:cs typeface="Arial"/>
              <a:sym typeface="Arial"/>
            </a:endParaRPr>
          </a:p>
        </p:txBody>
      </p:sp>
      <p:graphicFrame>
        <p:nvGraphicFramePr>
          <p:cNvPr id="153" name="Google Shape;153;g1aae9543248_7_0"/>
          <p:cNvGraphicFramePr/>
          <p:nvPr>
            <p:extLst>
              <p:ext uri="{D42A27DB-BD31-4B8C-83A1-F6EECF244321}">
                <p14:modId xmlns:p14="http://schemas.microsoft.com/office/powerpoint/2010/main" val="1001728002"/>
              </p:ext>
            </p:extLst>
          </p:nvPr>
        </p:nvGraphicFramePr>
        <p:xfrm>
          <a:off x="220784" y="1616484"/>
          <a:ext cx="11760684" cy="4800610"/>
        </p:xfrm>
        <a:graphic>
          <a:graphicData uri="http://schemas.openxmlformats.org/drawingml/2006/table">
            <a:tbl>
              <a:tblPr firstRow="1" bandRow="1">
                <a:noFill/>
                <a:tableStyleId>{BAC793B3-C58F-404A-B354-A3853C9BA134}</a:tableStyleId>
              </a:tblPr>
              <a:tblGrid>
                <a:gridCol w="6236577">
                  <a:extLst>
                    <a:ext uri="{9D8B030D-6E8A-4147-A177-3AD203B41FA5}">
                      <a16:colId xmlns:a16="http://schemas.microsoft.com/office/drawing/2014/main" val="20000"/>
                    </a:ext>
                  </a:extLst>
                </a:gridCol>
                <a:gridCol w="5524107">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chemeClr val="bg1"/>
                        </a:buClr>
                        <a:buSzPts val="1900"/>
                        <a:buFont typeface="Wingdings" panose="05000000000000000000" pitchFamily="2" charset="2"/>
                        <a:buNone/>
                      </a:pPr>
                      <a:r>
                        <a:rPr lang="pt-BR" sz="1900" b="0" u="none" strike="noStrike" cap="none" dirty="0">
                          <a:solidFill>
                            <a:schemeClr val="lt1"/>
                          </a:solidFill>
                        </a:rPr>
                        <a:t>TÉCNICAS, PROJETOS E PROTÓTIPOS GERADOS (2022):</a:t>
                      </a:r>
                      <a:endParaRPr sz="1400" b="0" u="none" strike="noStrike" cap="none" dirty="0"/>
                    </a:p>
                    <a:p>
                      <a:pPr marL="342900" marR="0" lvl="0" indent="-342900" algn="l" rtl="0">
                        <a:lnSpc>
                          <a:spcPct val="100000"/>
                        </a:lnSpc>
                        <a:spcBef>
                          <a:spcPts val="0"/>
                        </a:spcBef>
                        <a:spcAft>
                          <a:spcPts val="0"/>
                        </a:spcAft>
                        <a:buClr>
                          <a:schemeClr val="bg1"/>
                        </a:buClr>
                        <a:buSzPts val="1900"/>
                        <a:buFont typeface="Wingdings" panose="05000000000000000000" pitchFamily="2" charset="2"/>
                        <a:buChar char="ü"/>
                      </a:pPr>
                      <a:endParaRPr sz="1900" b="0" u="none" strike="noStrike" cap="none" dirty="0">
                        <a:solidFill>
                          <a:schemeClr val="lt1"/>
                        </a:solidFill>
                      </a:endParaRPr>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400" b="0" u="none" strike="noStrike" cap="none" dirty="0">
                          <a:solidFill>
                            <a:schemeClr val="tx1"/>
                          </a:solidFill>
                          <a:highlight>
                            <a:srgbClr val="C0C0C0"/>
                          </a:highlight>
                        </a:rPr>
                        <a:t>Obtenção de resultados promissores quanto a produção biotecnológica de β-</a:t>
                      </a:r>
                      <a:r>
                        <a:rPr lang="pt-BR" sz="1400" b="0" u="none" strike="noStrike" cap="none" dirty="0" err="1">
                          <a:solidFill>
                            <a:schemeClr val="tx1"/>
                          </a:solidFill>
                          <a:highlight>
                            <a:srgbClr val="C0C0C0"/>
                          </a:highlight>
                        </a:rPr>
                        <a:t>glucana</a:t>
                      </a:r>
                      <a:r>
                        <a:rPr lang="pt-BR" sz="1400" b="0" u="none" strike="noStrike" cap="none" dirty="0">
                          <a:solidFill>
                            <a:schemeClr val="tx1"/>
                          </a:solidFill>
                          <a:highlight>
                            <a:srgbClr val="C0C0C0"/>
                          </a:highlight>
                        </a:rPr>
                        <a:t> microbiana com potencial farmacológico e agrícola;</a:t>
                      </a:r>
                      <a:endParaRPr sz="1400" dirty="0">
                        <a:solidFill>
                          <a:schemeClr val="tx1"/>
                        </a:solidFill>
                        <a:highlight>
                          <a:srgbClr val="C0C0C0"/>
                        </a:highlight>
                      </a:endParaRPr>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400" b="0" u="none" strike="noStrike" cap="none" dirty="0">
                          <a:solidFill>
                            <a:schemeClr val="tx1"/>
                          </a:solidFill>
                          <a:highlight>
                            <a:srgbClr val="C0C0C0"/>
                          </a:highlight>
                        </a:rPr>
                        <a:t>Valorização de subproduto agroindustrial (melaço de soja) com obtenção de elevados rendimentos de produção de β-</a:t>
                      </a:r>
                      <a:r>
                        <a:rPr lang="pt-BR" sz="1400" b="0" u="none" strike="noStrike" cap="none" dirty="0" err="1">
                          <a:solidFill>
                            <a:schemeClr val="tx1"/>
                          </a:solidFill>
                          <a:highlight>
                            <a:srgbClr val="C0C0C0"/>
                          </a:highlight>
                        </a:rPr>
                        <a:t>glucana</a:t>
                      </a:r>
                      <a:r>
                        <a:rPr lang="pt-BR" sz="1400" b="0" u="none" strike="noStrike" cap="none" dirty="0">
                          <a:solidFill>
                            <a:schemeClr val="tx1"/>
                          </a:solidFill>
                          <a:highlight>
                            <a:srgbClr val="C0C0C0"/>
                          </a:highlight>
                        </a:rPr>
                        <a:t> e biomassa fúngica com perfil </a:t>
                      </a:r>
                      <a:r>
                        <a:rPr lang="pt-BR" sz="1400" b="0" u="none" strike="noStrike" cap="none" dirty="0" err="1">
                          <a:solidFill>
                            <a:schemeClr val="tx1"/>
                          </a:solidFill>
                          <a:highlight>
                            <a:srgbClr val="C0C0C0"/>
                          </a:highlight>
                        </a:rPr>
                        <a:t>aminoacídico</a:t>
                      </a:r>
                      <a:r>
                        <a:rPr lang="pt-BR" sz="1400" b="0" u="none" strike="noStrike" cap="none" dirty="0">
                          <a:solidFill>
                            <a:schemeClr val="tx1"/>
                          </a:solidFill>
                          <a:highlight>
                            <a:srgbClr val="C0C0C0"/>
                          </a:highlight>
                        </a:rPr>
                        <a:t> e lipídico atrativo para uso em rações; </a:t>
                      </a:r>
                      <a:endParaRPr sz="1400" dirty="0">
                        <a:solidFill>
                          <a:schemeClr val="tx1"/>
                        </a:solidFill>
                        <a:highlight>
                          <a:srgbClr val="C0C0C0"/>
                        </a:highlight>
                      </a:endParaRPr>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400" b="0" u="none" strike="noStrike" cap="none" dirty="0">
                          <a:solidFill>
                            <a:schemeClr val="tx1"/>
                          </a:solidFill>
                          <a:highlight>
                            <a:srgbClr val="C0C0C0"/>
                          </a:highlight>
                        </a:rPr>
                        <a:t>Aproveitamento de levedura residual da indústria cervejeira como substrato para a produção da </a:t>
                      </a:r>
                      <a:r>
                        <a:rPr lang="pt-BR" sz="1400" b="0" u="none" strike="noStrike" cap="none" dirty="0" err="1">
                          <a:solidFill>
                            <a:schemeClr val="tx1"/>
                          </a:solidFill>
                          <a:highlight>
                            <a:srgbClr val="C0C0C0"/>
                          </a:highlight>
                        </a:rPr>
                        <a:t>lasiodiplodana</a:t>
                      </a:r>
                      <a:r>
                        <a:rPr lang="pt-BR" sz="1400" b="0" u="none" strike="noStrike" cap="none" dirty="0">
                          <a:solidFill>
                            <a:schemeClr val="tx1"/>
                          </a:solidFill>
                          <a:highlight>
                            <a:srgbClr val="C0C0C0"/>
                          </a:highlight>
                        </a:rPr>
                        <a:t> e redução de custos de processo;</a:t>
                      </a:r>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400" b="0" u="none" strike="noStrike" cap="none" dirty="0">
                          <a:solidFill>
                            <a:schemeClr val="bg1"/>
                          </a:solidFill>
                          <a:highlight>
                            <a:srgbClr val="0000FF"/>
                          </a:highlight>
                        </a:rPr>
                        <a:t>Projeto: Propagação clonal e uso de caracteres agronômicos, fisiológicos e </a:t>
                      </a:r>
                      <a:r>
                        <a:rPr lang="pt-BR" sz="1400" b="0" u="none" strike="noStrike" cap="none" dirty="0" err="1">
                          <a:solidFill>
                            <a:schemeClr val="bg1"/>
                          </a:solidFill>
                          <a:highlight>
                            <a:srgbClr val="0000FF"/>
                          </a:highlight>
                        </a:rPr>
                        <a:t>fitoquímicos</a:t>
                      </a:r>
                      <a:r>
                        <a:rPr lang="pt-BR" sz="1400" b="0" u="none" strike="noStrike" cap="none" dirty="0">
                          <a:solidFill>
                            <a:schemeClr val="bg1"/>
                          </a:solidFill>
                          <a:highlight>
                            <a:srgbClr val="0000FF"/>
                          </a:highlight>
                        </a:rPr>
                        <a:t> para seleção e melhoramento de genótipos elite de </a:t>
                      </a:r>
                      <a:r>
                        <a:rPr lang="pt-BR" sz="1400" b="0" i="1" u="none" strike="noStrike" cap="none" dirty="0">
                          <a:solidFill>
                            <a:schemeClr val="bg1"/>
                          </a:solidFill>
                          <a:highlight>
                            <a:srgbClr val="0000FF"/>
                          </a:highlight>
                        </a:rPr>
                        <a:t>Artemisia </a:t>
                      </a:r>
                      <a:r>
                        <a:rPr lang="pt-BR" sz="1400" b="0" i="1" u="none" strike="noStrike" cap="none" dirty="0" err="1">
                          <a:solidFill>
                            <a:schemeClr val="bg1"/>
                          </a:solidFill>
                          <a:highlight>
                            <a:srgbClr val="0000FF"/>
                          </a:highlight>
                        </a:rPr>
                        <a:t>annua</a:t>
                      </a:r>
                      <a:r>
                        <a:rPr lang="pt-BR" sz="1400" b="0" i="1" u="none" strike="noStrike" cap="none" dirty="0">
                          <a:solidFill>
                            <a:schemeClr val="bg1"/>
                          </a:solidFill>
                          <a:highlight>
                            <a:srgbClr val="0000FF"/>
                          </a:highlight>
                        </a:rPr>
                        <a:t> </a:t>
                      </a:r>
                      <a:r>
                        <a:rPr lang="pt-BR" sz="1400" b="0" u="none" strike="noStrike" cap="none" dirty="0">
                          <a:solidFill>
                            <a:schemeClr val="bg1"/>
                          </a:solidFill>
                          <a:highlight>
                            <a:srgbClr val="0000FF"/>
                          </a:highlight>
                        </a:rPr>
                        <a:t>L. (USDA; WWU; CPQBA/UNICAMP);</a:t>
                      </a:r>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400" b="0" dirty="0">
                          <a:highlight>
                            <a:srgbClr val="0000FF"/>
                          </a:highlight>
                        </a:rPr>
                        <a:t>Projeto: </a:t>
                      </a:r>
                      <a:r>
                        <a:rPr lang="pt-BR" sz="1400" b="0" u="none" strike="noStrike" cap="none" dirty="0">
                          <a:highlight>
                            <a:srgbClr val="0000FF"/>
                          </a:highlight>
                        </a:rPr>
                        <a:t>Desenvolvimento de comprimido a base de folha de planta antimalárica - Programa de apoio ao Sistema Regional de Inovação do Sudoeste do Estado do Paraná (FAAPR #14/2019). Parceria PP: ARTHEMIS BIOPHARMA/UTFPR/BIOPARK;</a:t>
                      </a:r>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400" b="0" dirty="0">
                          <a:highlight>
                            <a:srgbClr val="0000FF"/>
                          </a:highlight>
                        </a:rPr>
                        <a:t>Projeto: Desenvolvimento de nanoestruturas contendo extrato de </a:t>
                      </a:r>
                      <a:r>
                        <a:rPr lang="pt-BR" sz="1400" b="0" i="1" dirty="0">
                          <a:highlight>
                            <a:srgbClr val="0000FF"/>
                          </a:highlight>
                        </a:rPr>
                        <a:t>Artemisia </a:t>
                      </a:r>
                      <a:r>
                        <a:rPr lang="pt-BR" sz="1400" b="0" i="1" dirty="0" err="1">
                          <a:highlight>
                            <a:srgbClr val="0000FF"/>
                          </a:highlight>
                        </a:rPr>
                        <a:t>annua</a:t>
                      </a:r>
                      <a:r>
                        <a:rPr lang="pt-BR" sz="1400" b="0" i="1" dirty="0">
                          <a:highlight>
                            <a:srgbClr val="0000FF"/>
                          </a:highlight>
                        </a:rPr>
                        <a:t> </a:t>
                      </a:r>
                      <a:r>
                        <a:rPr lang="pt-BR" sz="1400" b="0" dirty="0">
                          <a:highlight>
                            <a:srgbClr val="0000FF"/>
                          </a:highlight>
                        </a:rPr>
                        <a:t>L. a partir de plantas selecionadas com alto teor de artemisinina (FAAPR edital #19/2022).</a:t>
                      </a:r>
                      <a:endParaRPr dirty="0">
                        <a:highlight>
                          <a:srgbClr val="0000FF"/>
                        </a:highlight>
                      </a:endParaRPr>
                    </a:p>
                  </a:txBody>
                  <a:tcPr marL="91450" marR="91450" marT="45725" marB="45725">
                    <a:solidFill>
                      <a:srgbClr val="1F3864"/>
                    </a:solidFill>
                  </a:tcPr>
                </a:tc>
                <a:tc>
                  <a:txBody>
                    <a:bodyPr/>
                    <a:lstStyle/>
                    <a:p>
                      <a:pPr marL="0" marR="0" lvl="0" indent="0" algn="ctr" rtl="0">
                        <a:lnSpc>
                          <a:spcPct val="100000"/>
                        </a:lnSpc>
                        <a:spcBef>
                          <a:spcPts val="0"/>
                        </a:spcBef>
                        <a:spcAft>
                          <a:spcPts val="0"/>
                        </a:spcAft>
                        <a:buClr>
                          <a:schemeClr val="bg1"/>
                        </a:buClr>
                        <a:buSzPts val="1900"/>
                        <a:buFont typeface="Wingdings" panose="05000000000000000000" pitchFamily="2" charset="2"/>
                        <a:buNone/>
                      </a:pPr>
                      <a:r>
                        <a:rPr lang="pt-BR" sz="1900" b="0" u="none" strike="noStrike" cap="none" dirty="0">
                          <a:solidFill>
                            <a:schemeClr val="lt1"/>
                          </a:solidFill>
                        </a:rPr>
                        <a:t>PATENTES, PRODUÇÃO CIENTÍFICA E ORIENTAÇÕES (2022):</a:t>
                      </a:r>
                      <a:endParaRPr sz="1400" b="0" u="none" strike="noStrike" cap="none" dirty="0"/>
                    </a:p>
                    <a:p>
                      <a:pPr marL="342900" marR="0" lvl="0" indent="-342900" algn="l" rtl="0">
                        <a:lnSpc>
                          <a:spcPct val="100000"/>
                        </a:lnSpc>
                        <a:spcBef>
                          <a:spcPts val="0"/>
                        </a:spcBef>
                        <a:spcAft>
                          <a:spcPts val="0"/>
                        </a:spcAft>
                        <a:buClr>
                          <a:schemeClr val="bg1"/>
                        </a:buClr>
                        <a:buSzPts val="1900"/>
                        <a:buFont typeface="Wingdings" panose="05000000000000000000" pitchFamily="2" charset="2"/>
                        <a:buChar char="ü"/>
                      </a:pPr>
                      <a:endParaRPr sz="1900" b="0" u="none" strike="noStrike" cap="none" dirty="0">
                        <a:solidFill>
                          <a:schemeClr val="lt1"/>
                        </a:solidFill>
                      </a:endParaRPr>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400" b="0" u="none" strike="noStrike" cap="none" dirty="0" err="1">
                          <a:solidFill>
                            <a:schemeClr val="tx1"/>
                          </a:solidFill>
                          <a:highlight>
                            <a:srgbClr val="C0C0C0"/>
                          </a:highlight>
                        </a:rPr>
                        <a:t>Hydrogel</a:t>
                      </a:r>
                      <a:r>
                        <a:rPr lang="pt-BR" sz="1400" b="0" u="none" strike="noStrike" cap="none" dirty="0">
                          <a:solidFill>
                            <a:schemeClr val="tx1"/>
                          </a:solidFill>
                          <a:highlight>
                            <a:srgbClr val="C0C0C0"/>
                          </a:highlight>
                        </a:rPr>
                        <a:t> </a:t>
                      </a:r>
                      <a:r>
                        <a:rPr lang="pt-BR" sz="1400" b="0" u="none" strike="noStrike" cap="none" dirty="0" err="1">
                          <a:solidFill>
                            <a:schemeClr val="tx1"/>
                          </a:solidFill>
                          <a:highlight>
                            <a:srgbClr val="C0C0C0"/>
                          </a:highlight>
                        </a:rPr>
                        <a:t>containing</a:t>
                      </a:r>
                      <a:r>
                        <a:rPr lang="pt-BR" sz="1400" b="0" u="none" strike="noStrike" cap="none" dirty="0">
                          <a:solidFill>
                            <a:schemeClr val="tx1"/>
                          </a:solidFill>
                          <a:highlight>
                            <a:srgbClr val="C0C0C0"/>
                          </a:highlight>
                        </a:rPr>
                        <a:t> (1→ 6)-β-D-</a:t>
                      </a:r>
                      <a:r>
                        <a:rPr lang="pt-BR" sz="1400" b="0" u="none" strike="noStrike" cap="none" dirty="0" err="1">
                          <a:solidFill>
                            <a:schemeClr val="tx1"/>
                          </a:solidFill>
                          <a:highlight>
                            <a:srgbClr val="C0C0C0"/>
                          </a:highlight>
                        </a:rPr>
                        <a:t>glucan</a:t>
                      </a:r>
                      <a:r>
                        <a:rPr lang="pt-BR" sz="1400" b="0" u="none" strike="noStrike" cap="none" dirty="0">
                          <a:solidFill>
                            <a:schemeClr val="tx1"/>
                          </a:solidFill>
                          <a:highlight>
                            <a:srgbClr val="C0C0C0"/>
                          </a:highlight>
                        </a:rPr>
                        <a:t> </a:t>
                      </a:r>
                      <a:r>
                        <a:rPr lang="pt-BR" sz="1400" b="0" u="none" strike="noStrike" cap="none" dirty="0" err="1">
                          <a:solidFill>
                            <a:schemeClr val="tx1"/>
                          </a:solidFill>
                          <a:highlight>
                            <a:srgbClr val="C0C0C0"/>
                          </a:highlight>
                        </a:rPr>
                        <a:t>effectively</a:t>
                      </a:r>
                      <a:r>
                        <a:rPr lang="pt-BR" sz="1400" b="0" u="none" strike="noStrike" cap="none" dirty="0">
                          <a:solidFill>
                            <a:schemeClr val="tx1"/>
                          </a:solidFill>
                          <a:highlight>
                            <a:srgbClr val="C0C0C0"/>
                          </a:highlight>
                        </a:rPr>
                        <a:t> </a:t>
                      </a:r>
                      <a:r>
                        <a:rPr lang="pt-BR" sz="1400" b="0" u="none" strike="noStrike" cap="none" dirty="0" err="1">
                          <a:solidFill>
                            <a:schemeClr val="tx1"/>
                          </a:solidFill>
                          <a:highlight>
                            <a:srgbClr val="C0C0C0"/>
                          </a:highlight>
                        </a:rPr>
                        <a:t>promotes</a:t>
                      </a:r>
                      <a:r>
                        <a:rPr lang="pt-BR" sz="1400" b="0" u="none" strike="noStrike" cap="none" dirty="0">
                          <a:solidFill>
                            <a:schemeClr val="tx1"/>
                          </a:solidFill>
                          <a:highlight>
                            <a:srgbClr val="C0C0C0"/>
                          </a:highlight>
                        </a:rPr>
                        <a:t> </a:t>
                      </a:r>
                      <a:r>
                        <a:rPr lang="pt-BR" sz="1400" b="0" u="none" strike="noStrike" cap="none" dirty="0" err="1">
                          <a:solidFill>
                            <a:schemeClr val="tx1"/>
                          </a:solidFill>
                          <a:highlight>
                            <a:srgbClr val="C0C0C0"/>
                          </a:highlight>
                        </a:rPr>
                        <a:t>dermal</a:t>
                      </a:r>
                      <a:r>
                        <a:rPr lang="pt-BR" sz="1400" b="0" u="none" strike="noStrike" cap="none" dirty="0">
                          <a:solidFill>
                            <a:schemeClr val="tx1"/>
                          </a:solidFill>
                          <a:highlight>
                            <a:srgbClr val="C0C0C0"/>
                          </a:highlight>
                        </a:rPr>
                        <a:t> </a:t>
                      </a:r>
                      <a:r>
                        <a:rPr lang="pt-BR" sz="1400" b="0" u="none" strike="noStrike" cap="none" dirty="0" err="1">
                          <a:solidFill>
                            <a:schemeClr val="tx1"/>
                          </a:solidFill>
                          <a:highlight>
                            <a:srgbClr val="C0C0C0"/>
                          </a:highlight>
                        </a:rPr>
                        <a:t>wound</a:t>
                      </a:r>
                      <a:r>
                        <a:rPr lang="pt-BR" sz="1400" b="0" u="none" strike="noStrike" cap="none" dirty="0">
                          <a:solidFill>
                            <a:schemeClr val="tx1"/>
                          </a:solidFill>
                          <a:highlight>
                            <a:srgbClr val="C0C0C0"/>
                          </a:highlight>
                        </a:rPr>
                        <a:t> </a:t>
                      </a:r>
                      <a:r>
                        <a:rPr lang="pt-BR" sz="1400" b="0" u="none" strike="noStrike" cap="none" dirty="0" err="1">
                          <a:solidFill>
                            <a:schemeClr val="tx1"/>
                          </a:solidFill>
                          <a:highlight>
                            <a:srgbClr val="C0C0C0"/>
                          </a:highlight>
                        </a:rPr>
                        <a:t>healing</a:t>
                      </a:r>
                      <a:r>
                        <a:rPr lang="pt-BR" sz="1400" b="0" u="none" strike="noStrike" cap="none" dirty="0">
                          <a:solidFill>
                            <a:schemeClr val="tx1"/>
                          </a:solidFill>
                          <a:highlight>
                            <a:srgbClr val="C0C0C0"/>
                          </a:highlight>
                        </a:rPr>
                        <a:t>. </a:t>
                      </a:r>
                      <a:r>
                        <a:rPr lang="pt-BR" sz="1400" b="0" u="none" strike="noStrike" cap="none" dirty="0" err="1">
                          <a:solidFill>
                            <a:schemeClr val="tx1"/>
                          </a:solidFill>
                          <a:highlight>
                            <a:srgbClr val="C0C0C0"/>
                          </a:highlight>
                        </a:rPr>
                        <a:t>Doi</a:t>
                      </a:r>
                      <a:r>
                        <a:rPr lang="pt-BR" sz="1400" b="0" u="none" strike="noStrike" cap="none" dirty="0">
                          <a:solidFill>
                            <a:schemeClr val="tx1"/>
                          </a:solidFill>
                          <a:highlight>
                            <a:srgbClr val="C0C0C0"/>
                          </a:highlight>
                        </a:rPr>
                        <a:t>: 10.1016/j.ijbiomac.2021.04.169); </a:t>
                      </a:r>
                      <a:endParaRPr sz="1400" dirty="0">
                        <a:solidFill>
                          <a:schemeClr val="tx1"/>
                        </a:solidFill>
                        <a:highlight>
                          <a:srgbClr val="C0C0C0"/>
                        </a:highlight>
                      </a:endParaRPr>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400" b="0" u="none" strike="noStrike" cap="none" dirty="0" err="1">
                          <a:solidFill>
                            <a:schemeClr val="tx1"/>
                          </a:solidFill>
                          <a:highlight>
                            <a:srgbClr val="C0C0C0"/>
                          </a:highlight>
                        </a:rPr>
                        <a:t>Sulfonated</a:t>
                      </a:r>
                      <a:r>
                        <a:rPr lang="pt-BR" sz="1400" b="0" u="none" strike="noStrike" cap="none" dirty="0">
                          <a:solidFill>
                            <a:schemeClr val="tx1"/>
                          </a:solidFill>
                          <a:highlight>
                            <a:srgbClr val="C0C0C0"/>
                          </a:highlight>
                        </a:rPr>
                        <a:t> (1→6)-β-D-</a:t>
                      </a:r>
                      <a:r>
                        <a:rPr lang="pt-BR" sz="1400" b="0" u="none" strike="noStrike" cap="none" dirty="0" err="1">
                          <a:solidFill>
                            <a:schemeClr val="tx1"/>
                          </a:solidFill>
                          <a:highlight>
                            <a:srgbClr val="C0C0C0"/>
                          </a:highlight>
                        </a:rPr>
                        <a:t>glucan</a:t>
                      </a:r>
                      <a:r>
                        <a:rPr lang="pt-BR" sz="1400" b="0" u="none" strike="noStrike" cap="none" dirty="0">
                          <a:solidFill>
                            <a:schemeClr val="tx1"/>
                          </a:solidFill>
                          <a:highlight>
                            <a:srgbClr val="C0C0C0"/>
                          </a:highlight>
                        </a:rPr>
                        <a:t>): a </a:t>
                      </a:r>
                      <a:r>
                        <a:rPr lang="pt-BR" sz="1400" b="0" u="none" strike="noStrike" cap="none" dirty="0" err="1">
                          <a:solidFill>
                            <a:schemeClr val="tx1"/>
                          </a:solidFill>
                          <a:highlight>
                            <a:srgbClr val="C0C0C0"/>
                          </a:highlight>
                        </a:rPr>
                        <a:t>promising</a:t>
                      </a:r>
                      <a:r>
                        <a:rPr lang="pt-BR" sz="1400" b="0" u="none" strike="noStrike" cap="none" dirty="0">
                          <a:solidFill>
                            <a:schemeClr val="tx1"/>
                          </a:solidFill>
                          <a:highlight>
                            <a:srgbClr val="C0C0C0"/>
                          </a:highlight>
                        </a:rPr>
                        <a:t> candidate </a:t>
                      </a:r>
                      <a:r>
                        <a:rPr lang="pt-BR" sz="1400" b="0" u="none" strike="noStrike" cap="none" dirty="0" err="1">
                          <a:solidFill>
                            <a:schemeClr val="tx1"/>
                          </a:solidFill>
                          <a:highlight>
                            <a:srgbClr val="C0C0C0"/>
                          </a:highlight>
                        </a:rPr>
                        <a:t>against</a:t>
                      </a:r>
                      <a:r>
                        <a:rPr lang="pt-BR" sz="1400" b="0" u="none" strike="noStrike" cap="none" dirty="0">
                          <a:solidFill>
                            <a:schemeClr val="tx1"/>
                          </a:solidFill>
                          <a:highlight>
                            <a:srgbClr val="C0C0C0"/>
                          </a:highlight>
                        </a:rPr>
                        <a:t> </a:t>
                      </a:r>
                      <a:r>
                        <a:rPr lang="pt-BR" sz="1400" b="0" u="none" strike="noStrike" cap="none" dirty="0" err="1">
                          <a:solidFill>
                            <a:schemeClr val="tx1"/>
                          </a:solidFill>
                          <a:highlight>
                            <a:srgbClr val="C0C0C0"/>
                          </a:highlight>
                        </a:rPr>
                        <a:t>the</a:t>
                      </a:r>
                      <a:r>
                        <a:rPr lang="pt-BR" sz="1400" b="0" u="none" strike="noStrike" cap="none" dirty="0">
                          <a:solidFill>
                            <a:schemeClr val="tx1"/>
                          </a:solidFill>
                          <a:highlight>
                            <a:srgbClr val="C0C0C0"/>
                          </a:highlight>
                        </a:rPr>
                        <a:t> </a:t>
                      </a:r>
                      <a:r>
                        <a:rPr lang="pt-BR" sz="1400" b="0" u="none" strike="noStrike" cap="none" dirty="0" err="1">
                          <a:solidFill>
                            <a:schemeClr val="tx1"/>
                          </a:solidFill>
                          <a:highlight>
                            <a:srgbClr val="C0C0C0"/>
                          </a:highlight>
                        </a:rPr>
                        <a:t>acyclovir-resistant</a:t>
                      </a:r>
                      <a:r>
                        <a:rPr lang="pt-BR" sz="1400" b="0" u="none" strike="noStrike" cap="none" dirty="0">
                          <a:solidFill>
                            <a:schemeClr val="tx1"/>
                          </a:solidFill>
                          <a:highlight>
                            <a:srgbClr val="C0C0C0"/>
                          </a:highlight>
                        </a:rPr>
                        <a:t> herpes simplex </a:t>
                      </a:r>
                      <a:r>
                        <a:rPr lang="pt-BR" sz="1400" b="0" u="none" strike="noStrike" cap="none" dirty="0" err="1">
                          <a:solidFill>
                            <a:schemeClr val="tx1"/>
                          </a:solidFill>
                          <a:highlight>
                            <a:srgbClr val="C0C0C0"/>
                          </a:highlight>
                        </a:rPr>
                        <a:t>virus</a:t>
                      </a:r>
                      <a:r>
                        <a:rPr lang="pt-BR" sz="1400" b="0" u="none" strike="noStrike" cap="none" dirty="0">
                          <a:solidFill>
                            <a:schemeClr val="tx1"/>
                          </a:solidFill>
                          <a:highlight>
                            <a:srgbClr val="C0C0C0"/>
                          </a:highlight>
                        </a:rPr>
                        <a:t> </a:t>
                      </a:r>
                      <a:r>
                        <a:rPr lang="pt-BR" sz="1400" b="0" u="none" strike="noStrike" cap="none" dirty="0" err="1">
                          <a:solidFill>
                            <a:schemeClr val="tx1"/>
                          </a:solidFill>
                          <a:highlight>
                            <a:srgbClr val="C0C0C0"/>
                          </a:highlight>
                        </a:rPr>
                        <a:t>type</a:t>
                      </a:r>
                      <a:r>
                        <a:rPr lang="pt-BR" sz="1400" b="0" u="none" strike="noStrike" cap="none" dirty="0">
                          <a:solidFill>
                            <a:schemeClr val="tx1"/>
                          </a:solidFill>
                          <a:highlight>
                            <a:srgbClr val="C0C0C0"/>
                          </a:highlight>
                        </a:rPr>
                        <a:t> 1 (HSV-1) </a:t>
                      </a:r>
                      <a:r>
                        <a:rPr lang="pt-BR" sz="1400" b="0" u="none" strike="noStrike" cap="none" dirty="0" err="1">
                          <a:solidFill>
                            <a:schemeClr val="tx1"/>
                          </a:solidFill>
                          <a:highlight>
                            <a:srgbClr val="C0C0C0"/>
                          </a:highlight>
                        </a:rPr>
                        <a:t>strain</a:t>
                      </a:r>
                      <a:r>
                        <a:rPr lang="pt-BR" sz="1400" b="0" u="none" strike="noStrike" cap="none" dirty="0">
                          <a:solidFill>
                            <a:schemeClr val="tx1"/>
                          </a:solidFill>
                          <a:highlight>
                            <a:srgbClr val="C0C0C0"/>
                          </a:highlight>
                        </a:rPr>
                        <a:t>. (</a:t>
                      </a:r>
                      <a:r>
                        <a:rPr lang="pt-BR" sz="1400" b="0" u="none" strike="noStrike" cap="none" dirty="0" err="1">
                          <a:solidFill>
                            <a:schemeClr val="tx1"/>
                          </a:solidFill>
                          <a:highlight>
                            <a:srgbClr val="C0C0C0"/>
                          </a:highlight>
                        </a:rPr>
                        <a:t>doi</a:t>
                      </a:r>
                      <a:r>
                        <a:rPr lang="pt-BR" sz="1400" b="0" u="none" strike="noStrike" cap="none" dirty="0">
                          <a:solidFill>
                            <a:schemeClr val="tx1"/>
                          </a:solidFill>
                          <a:highlight>
                            <a:srgbClr val="C0C0C0"/>
                          </a:highlight>
                        </a:rPr>
                        <a:t>: 10.1021/acs.biomac.2c00156);</a:t>
                      </a:r>
                      <a:endParaRPr sz="1400" dirty="0">
                        <a:solidFill>
                          <a:schemeClr val="tx1"/>
                        </a:solidFill>
                        <a:highlight>
                          <a:srgbClr val="C0C0C0"/>
                        </a:highlight>
                      </a:endParaRPr>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400" b="0" u="none" strike="noStrike" cap="none" dirty="0">
                          <a:solidFill>
                            <a:schemeClr val="tx1"/>
                          </a:solidFill>
                          <a:highlight>
                            <a:srgbClr val="C0C0C0"/>
                          </a:highlight>
                        </a:rPr>
                        <a:t>Solicitação de patente de creme anti-herpético contendo a </a:t>
                      </a:r>
                      <a:r>
                        <a:rPr lang="pt-BR" sz="1400" b="0" u="none" strike="noStrike" cap="none" dirty="0" err="1">
                          <a:solidFill>
                            <a:schemeClr val="tx1"/>
                          </a:solidFill>
                          <a:highlight>
                            <a:srgbClr val="C0C0C0"/>
                          </a:highlight>
                        </a:rPr>
                        <a:t>lasiodiplodana</a:t>
                      </a:r>
                      <a:r>
                        <a:rPr lang="pt-BR" sz="1400" b="0" u="none" strike="noStrike" cap="none" dirty="0">
                          <a:solidFill>
                            <a:schemeClr val="tx1"/>
                          </a:solidFill>
                          <a:highlight>
                            <a:srgbClr val="C0C0C0"/>
                          </a:highlight>
                        </a:rPr>
                        <a:t> sulfatada (BR1020200233025);</a:t>
                      </a:r>
                      <a:endParaRPr sz="1400" dirty="0">
                        <a:solidFill>
                          <a:schemeClr val="tx1"/>
                        </a:solidFill>
                        <a:highlight>
                          <a:srgbClr val="C0C0C0"/>
                        </a:highlight>
                      </a:endParaRPr>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400" b="0" u="none" strike="noStrike" cap="none" dirty="0">
                          <a:solidFill>
                            <a:schemeClr val="tx1"/>
                          </a:solidFill>
                          <a:highlight>
                            <a:srgbClr val="C0C0C0"/>
                          </a:highlight>
                        </a:rPr>
                        <a:t>Orientações de dissertações de mestrado (2 concluídas e 2 em andamento);</a:t>
                      </a:r>
                      <a:endParaRPr lang="pt-BR" sz="1400" b="0" u="none" strike="noStrike" cap="none" dirty="0"/>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en-US" sz="1400" b="0" u="none" strike="noStrike" cap="none" dirty="0">
                          <a:solidFill>
                            <a:schemeClr val="lt1"/>
                          </a:solidFill>
                          <a:highlight>
                            <a:srgbClr val="0000FF"/>
                          </a:highlight>
                        </a:rPr>
                        <a:t>Plant innate immunity in strawberry induced by pathogen-associated molecular pattern harpin and acibenzolar-S-methyl (https://link.springer.com/article/10.1007/s40626-021-00218-w)</a:t>
                      </a:r>
                      <a:endParaRPr lang="pt-BR" sz="1400" b="0" u="none" strike="noStrike" cap="none" dirty="0">
                        <a:solidFill>
                          <a:schemeClr val="lt1"/>
                        </a:solidFill>
                        <a:highlight>
                          <a:srgbClr val="0000FF"/>
                        </a:highlight>
                      </a:endParaRPr>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400" b="0" u="none" strike="noStrike" cap="none" dirty="0">
                          <a:solidFill>
                            <a:schemeClr val="lt1"/>
                          </a:solidFill>
                          <a:highlight>
                            <a:srgbClr val="0000FF"/>
                          </a:highlight>
                        </a:rPr>
                        <a:t>Doutorado (01 CAPES - orientação em andamento);</a:t>
                      </a:r>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400" b="0" u="none" strike="noStrike" cap="none" dirty="0">
                          <a:solidFill>
                            <a:schemeClr val="lt1"/>
                          </a:solidFill>
                          <a:highlight>
                            <a:srgbClr val="0000FF"/>
                          </a:highlight>
                        </a:rPr>
                        <a:t>Pós-</a:t>
                      </a:r>
                      <a:r>
                        <a:rPr lang="pt-BR" sz="1400" b="0" u="none" strike="noStrike" cap="none" dirty="0" err="1">
                          <a:solidFill>
                            <a:schemeClr val="lt1"/>
                          </a:solidFill>
                          <a:highlight>
                            <a:srgbClr val="0000FF"/>
                          </a:highlight>
                        </a:rPr>
                        <a:t>doc</a:t>
                      </a:r>
                      <a:r>
                        <a:rPr lang="pt-BR" sz="1400" b="0" u="none" strike="noStrike" cap="none" dirty="0">
                          <a:solidFill>
                            <a:schemeClr val="lt1"/>
                          </a:solidFill>
                          <a:highlight>
                            <a:srgbClr val="0000FF"/>
                          </a:highlight>
                        </a:rPr>
                        <a:t> (01 FA - orientação em andamento);</a:t>
                      </a:r>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400" b="0" u="none" strike="noStrike" cap="none" dirty="0">
                          <a:solidFill>
                            <a:schemeClr val="lt1"/>
                          </a:solidFill>
                          <a:highlight>
                            <a:srgbClr val="0000FF"/>
                          </a:highlight>
                        </a:rPr>
                        <a:t>Bolsa FA (03 FA - Técnico II em andamento);</a:t>
                      </a:r>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400" b="0" u="none" strike="noStrike" cap="none" dirty="0">
                          <a:solidFill>
                            <a:schemeClr val="lt1"/>
                          </a:solidFill>
                          <a:highlight>
                            <a:srgbClr val="0000FF"/>
                          </a:highlight>
                        </a:rPr>
                        <a:t>IC (01 AF/FA - em andamento);</a:t>
                      </a:r>
                    </a:p>
                    <a:p>
                      <a:pPr marL="285750" marR="0" lvl="0" indent="-285750" algn="l" rtl="0">
                        <a:lnSpc>
                          <a:spcPct val="100000"/>
                        </a:lnSpc>
                        <a:spcBef>
                          <a:spcPts val="0"/>
                        </a:spcBef>
                        <a:spcAft>
                          <a:spcPts val="0"/>
                        </a:spcAft>
                        <a:buClr>
                          <a:schemeClr val="bg1"/>
                        </a:buClr>
                        <a:buSzPts val="1900"/>
                        <a:buFont typeface="Wingdings" panose="05000000000000000000" pitchFamily="2" charset="2"/>
                        <a:buChar char="ü"/>
                      </a:pPr>
                      <a:r>
                        <a:rPr lang="pt-BR" sz="1400" b="0" u="none" strike="noStrike" cap="none" dirty="0">
                          <a:solidFill>
                            <a:schemeClr val="lt1"/>
                          </a:solidFill>
                          <a:highlight>
                            <a:srgbClr val="0000FF"/>
                          </a:highlight>
                        </a:rPr>
                        <a:t>02 Non-</a:t>
                      </a:r>
                      <a:r>
                        <a:rPr lang="pt-BR" sz="1400" b="0" u="none" strike="noStrike" cap="none" dirty="0" err="1">
                          <a:solidFill>
                            <a:schemeClr val="lt1"/>
                          </a:solidFill>
                          <a:highlight>
                            <a:srgbClr val="0000FF"/>
                          </a:highlight>
                        </a:rPr>
                        <a:t>Disclosure</a:t>
                      </a:r>
                      <a:r>
                        <a:rPr lang="pt-BR" sz="1400" b="0" u="none" strike="noStrike" cap="none" dirty="0">
                          <a:solidFill>
                            <a:schemeClr val="lt1"/>
                          </a:solidFill>
                          <a:highlight>
                            <a:srgbClr val="0000FF"/>
                          </a:highlight>
                        </a:rPr>
                        <a:t> </a:t>
                      </a:r>
                      <a:r>
                        <a:rPr lang="pt-BR" sz="1400" b="0" u="none" strike="noStrike" cap="none" dirty="0" err="1">
                          <a:solidFill>
                            <a:schemeClr val="lt1"/>
                          </a:solidFill>
                          <a:highlight>
                            <a:srgbClr val="0000FF"/>
                          </a:highlight>
                        </a:rPr>
                        <a:t>Agreement</a:t>
                      </a:r>
                      <a:r>
                        <a:rPr lang="pt-BR" sz="1400" b="0" u="none" strike="noStrike" cap="none" dirty="0">
                          <a:solidFill>
                            <a:schemeClr val="lt1"/>
                          </a:solidFill>
                          <a:highlight>
                            <a:srgbClr val="0000FF"/>
                          </a:highlight>
                        </a:rPr>
                        <a:t> (NDA)  e negociação com iniciativa privada.</a:t>
                      </a:r>
                      <a:endParaRPr sz="1400" b="0" u="none" strike="noStrike" cap="none" dirty="0">
                        <a:solidFill>
                          <a:schemeClr val="lt1"/>
                        </a:solidFill>
                        <a:highlight>
                          <a:srgbClr val="0000FF"/>
                        </a:highlight>
                      </a:endParaRPr>
                    </a:p>
                  </a:txBody>
                  <a:tcPr marL="91450" marR="91450" marT="45725" marB="45725">
                    <a:solidFill>
                      <a:srgbClr val="1F3864"/>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13065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1aae9543248_7_5"/>
          <p:cNvSpPr txBox="1"/>
          <p:nvPr/>
        </p:nvSpPr>
        <p:spPr>
          <a:xfrm>
            <a:off x="858308" y="870846"/>
            <a:ext cx="102975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pt-BR" sz="2800" b="1" i="1" u="none" strike="noStrike" cap="none" dirty="0">
                <a:solidFill>
                  <a:srgbClr val="0F1966"/>
                </a:solidFill>
                <a:latin typeface="Calibri"/>
                <a:ea typeface="Calibri"/>
                <a:cs typeface="Calibri"/>
                <a:sym typeface="Calibri"/>
              </a:rPr>
              <a:t>Resultados esperados </a:t>
            </a:r>
            <a:r>
              <a:rPr lang="pt-BR" sz="2800" b="1" i="0" u="none" strike="noStrike" cap="none" dirty="0">
                <a:solidFill>
                  <a:srgbClr val="0F1966"/>
                </a:solidFill>
                <a:latin typeface="Calibri"/>
                <a:ea typeface="Calibri"/>
                <a:cs typeface="Calibri"/>
                <a:sym typeface="Calibri"/>
              </a:rPr>
              <a:t>-  Prospecção de biomoléculas e produtos naturais para uso agrícola, farmacêutico e tecnológico (UTFPR-PB):</a:t>
            </a:r>
            <a:endParaRPr sz="2800" b="1" i="0" u="none" strike="noStrike" cap="none" dirty="0">
              <a:solidFill>
                <a:srgbClr val="000000"/>
              </a:solidFill>
              <a:latin typeface="Arial"/>
              <a:ea typeface="Arial"/>
              <a:cs typeface="Arial"/>
              <a:sym typeface="Arial"/>
            </a:endParaRPr>
          </a:p>
        </p:txBody>
      </p:sp>
      <p:graphicFrame>
        <p:nvGraphicFramePr>
          <p:cNvPr id="159" name="Google Shape;159;g1aae9543248_7_5"/>
          <p:cNvGraphicFramePr/>
          <p:nvPr>
            <p:extLst>
              <p:ext uri="{D42A27DB-BD31-4B8C-83A1-F6EECF244321}">
                <p14:modId xmlns:p14="http://schemas.microsoft.com/office/powerpoint/2010/main" val="2710113488"/>
              </p:ext>
            </p:extLst>
          </p:nvPr>
        </p:nvGraphicFramePr>
        <p:xfrm>
          <a:off x="695568" y="1979897"/>
          <a:ext cx="11069084" cy="4206250"/>
        </p:xfrm>
        <a:graphic>
          <a:graphicData uri="http://schemas.openxmlformats.org/drawingml/2006/table">
            <a:tbl>
              <a:tblPr firstRow="1" bandRow="1">
                <a:noFill/>
                <a:tableStyleId>{BAC793B3-C58F-404A-B354-A3853C9BA134}</a:tableStyleId>
              </a:tblPr>
              <a:tblGrid>
                <a:gridCol w="11069084">
                  <a:extLst>
                    <a:ext uri="{9D8B030D-6E8A-4147-A177-3AD203B41FA5}">
                      <a16:colId xmlns:a16="http://schemas.microsoft.com/office/drawing/2014/main" val="20000"/>
                    </a:ext>
                  </a:extLst>
                </a:gridCol>
              </a:tblGrid>
              <a:tr h="370850">
                <a:tc>
                  <a:txBody>
                    <a:bodyPr/>
                    <a:lstStyle/>
                    <a:p>
                      <a:pPr marL="285750" marR="0" lvl="0" indent="-285750" algn="l" rtl="0">
                        <a:lnSpc>
                          <a:spcPct val="100000"/>
                        </a:lnSpc>
                        <a:spcBef>
                          <a:spcPts val="0"/>
                        </a:spcBef>
                        <a:spcAft>
                          <a:spcPts val="0"/>
                        </a:spcAft>
                        <a:buClr>
                          <a:schemeClr val="bg1"/>
                        </a:buClr>
                        <a:buSzPts val="1900"/>
                        <a:buFont typeface="Noto Sans"/>
                        <a:buChar char="✔"/>
                      </a:pPr>
                      <a:r>
                        <a:rPr lang="pt-BR" sz="1800" b="0" u="none" strike="noStrike" cap="none" dirty="0"/>
                        <a:t>Obtenção de resultados promissores quanto ao aproveitamento da levedura </a:t>
                      </a:r>
                      <a:r>
                        <a:rPr lang="pt-BR" sz="1800" b="0" u="none" strike="noStrike" cap="none"/>
                        <a:t>residual cervejeira;</a:t>
                      </a:r>
                      <a:endParaRPr sz="1800" dirty="0"/>
                    </a:p>
                    <a:p>
                      <a:pPr marL="285750" marR="0" lvl="0" indent="-285750" algn="l" rtl="0">
                        <a:lnSpc>
                          <a:spcPct val="100000"/>
                        </a:lnSpc>
                        <a:spcBef>
                          <a:spcPts val="0"/>
                        </a:spcBef>
                        <a:spcAft>
                          <a:spcPts val="0"/>
                        </a:spcAft>
                        <a:buClr>
                          <a:schemeClr val="bg1"/>
                        </a:buClr>
                        <a:buSzPts val="1900"/>
                        <a:buFont typeface="Noto Sans"/>
                        <a:buChar char="✔"/>
                      </a:pPr>
                      <a:r>
                        <a:rPr lang="pt-BR" sz="1800" b="0" u="none" strike="noStrike" cap="none" dirty="0"/>
                        <a:t>Parceria internacional com a </a:t>
                      </a:r>
                      <a:r>
                        <a:rPr lang="pt-BR" sz="1800" b="0" u="none" strike="noStrike" cap="none" dirty="0" err="1"/>
                        <a:t>Lakehead</a:t>
                      </a:r>
                      <a:r>
                        <a:rPr lang="pt-BR" sz="1800" b="0" u="none" strike="noStrike" cap="none" dirty="0"/>
                        <a:t> </a:t>
                      </a:r>
                      <a:r>
                        <a:rPr lang="pt-BR" sz="1800" b="0" u="none" strike="noStrike" cap="none" dirty="0" err="1"/>
                        <a:t>University</a:t>
                      </a:r>
                      <a:r>
                        <a:rPr lang="pt-BR" sz="1800" b="0" u="none" strike="noStrike" cap="none" dirty="0"/>
                        <a:t> (Thunder </a:t>
                      </a:r>
                      <a:r>
                        <a:rPr lang="pt-BR" sz="1800" b="0" u="none" strike="noStrike" cap="none" dirty="0" err="1"/>
                        <a:t>Bay</a:t>
                      </a:r>
                      <a:r>
                        <a:rPr lang="pt-BR" sz="1800" b="0" u="none" strike="noStrike" cap="none" dirty="0"/>
                        <a:t>, Canadá) com estudos voltados aos potenciais usos da </a:t>
                      </a:r>
                      <a:r>
                        <a:rPr lang="el-GR" sz="1800" b="0" u="none" strike="noStrike" cap="none" dirty="0"/>
                        <a:t>(1→ 6)-β-</a:t>
                      </a:r>
                      <a:r>
                        <a:rPr lang="pt-BR" sz="1800" b="0" u="none" strike="noStrike" cap="none" dirty="0"/>
                        <a:t>D-</a:t>
                      </a:r>
                      <a:r>
                        <a:rPr lang="pt-BR" sz="1800" b="0" u="none" strike="noStrike" cap="none" dirty="0" err="1"/>
                        <a:t>glucana</a:t>
                      </a:r>
                      <a:r>
                        <a:rPr lang="pt-BR" sz="1800" b="0" u="none" strike="noStrike" cap="none" dirty="0"/>
                        <a:t> na </a:t>
                      </a:r>
                      <a:r>
                        <a:rPr lang="pt-BR" sz="1800" b="0" u="none" strike="noStrike" cap="none"/>
                        <a:t>área médica;</a:t>
                      </a:r>
                      <a:endParaRPr lang="pt-BR" sz="1800" b="0" u="none" strike="noStrike" cap="none" dirty="0"/>
                    </a:p>
                    <a:p>
                      <a:pPr marL="285750" marR="0" lvl="0" indent="-285750" algn="l" rtl="0">
                        <a:lnSpc>
                          <a:spcPct val="100000"/>
                        </a:lnSpc>
                        <a:spcBef>
                          <a:spcPts val="0"/>
                        </a:spcBef>
                        <a:spcAft>
                          <a:spcPts val="0"/>
                        </a:spcAft>
                        <a:buClr>
                          <a:schemeClr val="bg1"/>
                        </a:buClr>
                        <a:buSzPts val="1900"/>
                        <a:buFont typeface="Noto Sans"/>
                        <a:buChar char="✔"/>
                      </a:pPr>
                      <a:r>
                        <a:rPr lang="pt-BR" sz="1800" b="0" u="none" strike="noStrike" cap="none" dirty="0"/>
                        <a:t>Parceria com empresa do ramo farmacêutico e de nutrição animal para uso de </a:t>
                      </a:r>
                      <a:r>
                        <a:rPr lang="el-GR" sz="1800" b="0" u="none" strike="noStrike" cap="none" dirty="0"/>
                        <a:t>(1→ 6)-</a:t>
                      </a:r>
                      <a:r>
                        <a:rPr lang="el-GR" sz="1800" b="0" u="none" strike="noStrike" cap="none"/>
                        <a:t>β-</a:t>
                      </a:r>
                      <a:r>
                        <a:rPr lang="pt-BR" sz="1800" b="0" u="none" strike="noStrike" cap="none"/>
                        <a:t>D-glucana;</a:t>
                      </a:r>
                      <a:endParaRPr sz="1800" dirty="0"/>
                    </a:p>
                    <a:p>
                      <a:pPr marL="285750" marR="0" lvl="0" indent="-285750" algn="l" rtl="0">
                        <a:lnSpc>
                          <a:spcPct val="100000"/>
                        </a:lnSpc>
                        <a:spcBef>
                          <a:spcPts val="0"/>
                        </a:spcBef>
                        <a:spcAft>
                          <a:spcPts val="0"/>
                        </a:spcAft>
                        <a:buClr>
                          <a:schemeClr val="bg1"/>
                        </a:buClr>
                        <a:buSzPts val="1900"/>
                        <a:buFont typeface="Noto Sans"/>
                        <a:buChar char="✔"/>
                      </a:pPr>
                      <a:r>
                        <a:rPr lang="pt-BR" sz="1800" b="0" u="none" strike="noStrike" cap="none" dirty="0"/>
                        <a:t>Fortalecimento da parceria com a Universidade Estadual de Londrina e Universidade Federal do Paraná para avaliação de atividade antiviral de moléculas derivadas da </a:t>
                      </a:r>
                      <a:r>
                        <a:rPr lang="el-GR" sz="1800" b="0" u="none" strike="noStrike" cap="none" dirty="0"/>
                        <a:t>(1→ 6)-β-</a:t>
                      </a:r>
                      <a:r>
                        <a:rPr lang="pt-BR" sz="1800" b="0" u="none" strike="noStrike" cap="none" dirty="0"/>
                        <a:t>D-</a:t>
                      </a:r>
                      <a:r>
                        <a:rPr lang="pt-BR" sz="1800" b="0" u="none" strike="noStrike" cap="none" dirty="0" err="1"/>
                        <a:t>glucana</a:t>
                      </a:r>
                      <a:r>
                        <a:rPr lang="pt-BR" sz="1800" b="0" u="none" strike="noStrike" cap="none" dirty="0"/>
                        <a:t> contra diferentes vírus, </a:t>
                      </a:r>
                      <a:r>
                        <a:rPr lang="pt-BR" sz="1800" b="0" u="none" strike="noStrike" cap="none"/>
                        <a:t>incluindo coronavírus;</a:t>
                      </a:r>
                      <a:endParaRPr sz="1800" dirty="0"/>
                    </a:p>
                    <a:p>
                      <a:pPr marL="285750" marR="0" lvl="0" indent="-285750" algn="l" rtl="0">
                        <a:lnSpc>
                          <a:spcPct val="100000"/>
                        </a:lnSpc>
                        <a:spcBef>
                          <a:spcPts val="0"/>
                        </a:spcBef>
                        <a:spcAft>
                          <a:spcPts val="0"/>
                        </a:spcAft>
                        <a:buClr>
                          <a:schemeClr val="bg1"/>
                        </a:buClr>
                        <a:buSzPts val="1900"/>
                        <a:buFont typeface="Noto Sans"/>
                        <a:buChar char="✔"/>
                      </a:pPr>
                      <a:r>
                        <a:rPr lang="pt-BR" sz="1800" b="0" u="none" strike="noStrike" cap="none" dirty="0"/>
                        <a:t>Formação de pesquisadores com possibilidade de formação de 3 mestres e </a:t>
                      </a:r>
                      <a:r>
                        <a:rPr lang="pt-BR" sz="1800" b="0" u="none" strike="noStrike" cap="none"/>
                        <a:t>1 doutor;</a:t>
                      </a:r>
                      <a:endParaRPr sz="1800" dirty="0"/>
                    </a:p>
                    <a:p>
                      <a:pPr marL="285750" marR="0" lvl="0" indent="-285750" algn="l" rtl="0">
                        <a:lnSpc>
                          <a:spcPct val="100000"/>
                        </a:lnSpc>
                        <a:spcBef>
                          <a:spcPts val="0"/>
                        </a:spcBef>
                        <a:spcAft>
                          <a:spcPts val="0"/>
                        </a:spcAft>
                        <a:buClr>
                          <a:schemeClr val="bg1"/>
                        </a:buClr>
                        <a:buSzPts val="1900"/>
                        <a:buFont typeface="Noto Sans"/>
                        <a:buChar char="✔"/>
                      </a:pPr>
                      <a:r>
                        <a:rPr lang="pt-BR" sz="1800" b="0" u="none" strike="noStrike" cap="none" dirty="0"/>
                        <a:t>Publicação de artigos científicos e divulgação de resultados em congressos </a:t>
                      </a:r>
                      <a:r>
                        <a:rPr lang="pt-BR" sz="1800" b="0" u="none" strike="noStrike" cap="none"/>
                        <a:t>científicos relevantes;</a:t>
                      </a:r>
                      <a:endParaRPr lang="pt-BR" sz="1800" b="0" u="none" strike="noStrike" cap="none" dirty="0"/>
                    </a:p>
                    <a:p>
                      <a:pPr marL="285750" marR="0" lvl="0" indent="-285750" algn="l" rtl="0">
                        <a:lnSpc>
                          <a:spcPct val="100000"/>
                        </a:lnSpc>
                        <a:spcBef>
                          <a:spcPts val="0"/>
                        </a:spcBef>
                        <a:spcAft>
                          <a:spcPts val="0"/>
                        </a:spcAft>
                        <a:buClr>
                          <a:schemeClr val="bg1"/>
                        </a:buClr>
                        <a:buSzPts val="1900"/>
                        <a:buFont typeface="Noto Sans"/>
                        <a:buChar char="✔"/>
                      </a:pPr>
                      <a:r>
                        <a:rPr lang="pt-BR" sz="1800" b="0" u="none" strike="noStrike" cap="none" dirty="0"/>
                        <a:t>Incubação de empresas e transferência de tecnologia.</a:t>
                      </a:r>
                    </a:p>
                    <a:p>
                      <a:pPr marL="285750" marR="0" lvl="0" indent="-285750" algn="l" rtl="0">
                        <a:lnSpc>
                          <a:spcPct val="100000"/>
                        </a:lnSpc>
                        <a:spcBef>
                          <a:spcPts val="0"/>
                        </a:spcBef>
                        <a:spcAft>
                          <a:spcPts val="0"/>
                        </a:spcAft>
                        <a:buClr>
                          <a:schemeClr val="bg1"/>
                        </a:buClr>
                        <a:buSzPts val="1900"/>
                        <a:buFont typeface="Noto Sans"/>
                        <a:buChar char="✔"/>
                      </a:pPr>
                      <a:r>
                        <a:rPr lang="pt-BR" sz="1800" b="0" u="none" strike="noStrike" cap="none" dirty="0"/>
                        <a:t>Estreitamento das parcerias com CPQBA</a:t>
                      </a:r>
                      <a:r>
                        <a:rPr lang="pt-BR" sz="1800" b="0" u="none" strike="noStrike" cap="none"/>
                        <a:t>/UNICAMP; USDA; WWU; </a:t>
                      </a:r>
                      <a:r>
                        <a:rPr lang="pt-BR" sz="1800" b="0" u="none" strike="noStrike" cap="none" dirty="0"/>
                        <a:t>ARO/ISRAEL em projetos com </a:t>
                      </a:r>
                      <a:r>
                        <a:rPr lang="pt-BR" sz="1800" b="0" i="1" u="none" strike="noStrike" cap="none" dirty="0"/>
                        <a:t>A. </a:t>
                      </a:r>
                      <a:r>
                        <a:rPr lang="pt-BR" sz="1800" b="0" i="1" u="none" strike="noStrike" cap="none" dirty="0" err="1"/>
                        <a:t>annua</a:t>
                      </a:r>
                      <a:r>
                        <a:rPr lang="pt-BR" sz="1800" b="0" u="none" strike="noStrike" cap="none" dirty="0"/>
                        <a:t>.</a:t>
                      </a:r>
                    </a:p>
                    <a:p>
                      <a:pPr marL="285750" marR="0" lvl="0" indent="-285750" algn="l" rtl="0">
                        <a:lnSpc>
                          <a:spcPct val="100000"/>
                        </a:lnSpc>
                        <a:spcBef>
                          <a:spcPts val="0"/>
                        </a:spcBef>
                        <a:spcAft>
                          <a:spcPts val="0"/>
                        </a:spcAft>
                        <a:buClr>
                          <a:schemeClr val="bg1"/>
                        </a:buClr>
                        <a:buSzPts val="1900"/>
                        <a:buFont typeface="Noto Sans"/>
                        <a:buChar char="✔"/>
                      </a:pPr>
                      <a:r>
                        <a:rPr lang="pt-BR" sz="1800" b="0" u="none" strike="noStrike" cap="none" dirty="0"/>
                        <a:t>Lançamento e descrição de cultivares de </a:t>
                      </a:r>
                      <a:r>
                        <a:rPr lang="pt-BR" sz="1800" b="0" i="1" u="none" strike="noStrike" cap="none" dirty="0"/>
                        <a:t>A. </a:t>
                      </a:r>
                      <a:r>
                        <a:rPr lang="pt-BR" sz="1800" b="0" i="1" u="none" strike="noStrike" cap="none" dirty="0" err="1"/>
                        <a:t>annua</a:t>
                      </a:r>
                      <a:r>
                        <a:rPr lang="pt-BR" sz="1800" b="0" u="none" strike="noStrike" cap="none" dirty="0"/>
                        <a:t>.</a:t>
                      </a:r>
                    </a:p>
                    <a:p>
                      <a:pPr marL="285750" marR="0" lvl="0" indent="-285750" algn="l" rtl="0">
                        <a:lnSpc>
                          <a:spcPct val="100000"/>
                        </a:lnSpc>
                        <a:spcBef>
                          <a:spcPts val="0"/>
                        </a:spcBef>
                        <a:spcAft>
                          <a:spcPts val="0"/>
                        </a:spcAft>
                        <a:buClr>
                          <a:schemeClr val="bg1"/>
                        </a:buClr>
                        <a:buSzPts val="1900"/>
                        <a:buFont typeface="Noto Sans"/>
                        <a:buChar char="✔"/>
                      </a:pPr>
                      <a:r>
                        <a:rPr lang="pt-BR" sz="1800" b="0" u="none" strike="noStrike" cap="none" dirty="0"/>
                        <a:t>Obtenção de medicamentos a partir de extratos de </a:t>
                      </a:r>
                      <a:r>
                        <a:rPr lang="pt-BR" sz="1800" b="0" i="1" u="none" strike="noStrike" cap="none" dirty="0"/>
                        <a:t>A. </a:t>
                      </a:r>
                      <a:r>
                        <a:rPr lang="pt-BR" sz="1800" b="0" i="1" u="none" strike="noStrike" cap="none" dirty="0" err="1"/>
                        <a:t>annua</a:t>
                      </a:r>
                      <a:r>
                        <a:rPr lang="pt-BR" sz="1800" b="0" i="1" u="none" strike="noStrike" cap="none" dirty="0"/>
                        <a:t> </a:t>
                      </a:r>
                      <a:r>
                        <a:rPr lang="pt-BR" sz="1800" b="0" i="0" u="none" strike="noStrike" cap="none" dirty="0"/>
                        <a:t>(FIOCRUZ/ARTHEMIS BIOPHARMA/UTFPR).</a:t>
                      </a:r>
                      <a:endParaRPr sz="1800" i="0" dirty="0"/>
                    </a:p>
                  </a:txBody>
                  <a:tcPr marL="91450" marR="91450" marT="45725" marB="45725">
                    <a:solidFill>
                      <a:srgbClr val="1F3864"/>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409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
          <p:cNvSpPr txBox="1"/>
          <p:nvPr/>
        </p:nvSpPr>
        <p:spPr>
          <a:xfrm>
            <a:off x="745558" y="627245"/>
            <a:ext cx="102975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pt-BR" sz="2800" b="1" i="1">
                <a:solidFill>
                  <a:srgbClr val="0F1966"/>
                </a:solidFill>
                <a:latin typeface="Calibri"/>
                <a:ea typeface="Calibri"/>
                <a:cs typeface="Calibri"/>
                <a:sym typeface="Calibri"/>
              </a:rPr>
              <a:t>Contexto</a:t>
            </a:r>
            <a:r>
              <a:rPr lang="pt-BR" sz="2800" b="1" i="1" u="none" strike="noStrike" cap="none">
                <a:solidFill>
                  <a:srgbClr val="0F1966"/>
                </a:solidFill>
                <a:latin typeface="Calibri"/>
                <a:ea typeface="Calibri"/>
                <a:cs typeface="Calibri"/>
                <a:sym typeface="Calibri"/>
              </a:rPr>
              <a:t> </a:t>
            </a:r>
            <a:r>
              <a:rPr lang="pt-BR" sz="2800" b="1" i="0" u="none" strike="noStrike" cap="none">
                <a:solidFill>
                  <a:srgbClr val="0F1966"/>
                </a:solidFill>
                <a:latin typeface="Calibri"/>
                <a:ea typeface="Calibri"/>
                <a:cs typeface="Calibri"/>
                <a:sym typeface="Calibri"/>
              </a:rPr>
              <a:t>-  Sistemas de Geração Distribuída com Gerenciamento Inteligente de Microrredes (UTFPR-PB):</a:t>
            </a:r>
            <a:endParaRPr sz="2800" b="1" i="0" u="none" strike="noStrike" cap="none">
              <a:solidFill>
                <a:srgbClr val="000000"/>
              </a:solidFill>
              <a:latin typeface="Arial"/>
              <a:ea typeface="Arial"/>
              <a:cs typeface="Arial"/>
              <a:sym typeface="Arial"/>
            </a:endParaRPr>
          </a:p>
        </p:txBody>
      </p:sp>
      <p:pic>
        <p:nvPicPr>
          <p:cNvPr id="112" name="Google Shape;112;p4"/>
          <p:cNvPicPr preferRelativeResize="0"/>
          <p:nvPr/>
        </p:nvPicPr>
        <p:blipFill>
          <a:blip r:embed="rId3">
            <a:alphaModFix/>
          </a:blip>
          <a:stretch>
            <a:fillRect/>
          </a:stretch>
        </p:blipFill>
        <p:spPr>
          <a:xfrm>
            <a:off x="234100" y="2319700"/>
            <a:ext cx="5395773" cy="2531901"/>
          </a:xfrm>
          <a:prstGeom prst="rect">
            <a:avLst/>
          </a:prstGeom>
          <a:noFill/>
          <a:ln>
            <a:noFill/>
          </a:ln>
        </p:spPr>
      </p:pic>
      <p:pic>
        <p:nvPicPr>
          <p:cNvPr id="113" name="Google Shape;113;p4"/>
          <p:cNvPicPr preferRelativeResize="0"/>
          <p:nvPr/>
        </p:nvPicPr>
        <p:blipFill>
          <a:blip r:embed="rId4">
            <a:alphaModFix/>
          </a:blip>
          <a:stretch>
            <a:fillRect/>
          </a:stretch>
        </p:blipFill>
        <p:spPr>
          <a:xfrm>
            <a:off x="6868200" y="2228938"/>
            <a:ext cx="5033600" cy="2713425"/>
          </a:xfrm>
          <a:prstGeom prst="rect">
            <a:avLst/>
          </a:prstGeom>
          <a:noFill/>
          <a:ln>
            <a:noFill/>
          </a:ln>
        </p:spPr>
      </p:pic>
      <p:sp>
        <p:nvSpPr>
          <p:cNvPr id="114" name="Google Shape;114;p4"/>
          <p:cNvSpPr txBox="1"/>
          <p:nvPr/>
        </p:nvSpPr>
        <p:spPr>
          <a:xfrm>
            <a:off x="8323600" y="5021000"/>
            <a:ext cx="212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b="1">
                <a:latin typeface="Calibri"/>
                <a:ea typeface="Calibri"/>
                <a:cs typeface="Calibri"/>
                <a:sym typeface="Calibri"/>
              </a:rPr>
              <a:t>Microrrede híbrida CC/CA</a:t>
            </a:r>
            <a:endParaRPr b="1">
              <a:latin typeface="Calibri"/>
              <a:ea typeface="Calibri"/>
              <a:cs typeface="Calibri"/>
              <a:sym typeface="Calibri"/>
            </a:endParaRPr>
          </a:p>
        </p:txBody>
      </p:sp>
      <p:sp>
        <p:nvSpPr>
          <p:cNvPr id="115" name="Google Shape;115;p4"/>
          <p:cNvSpPr txBox="1"/>
          <p:nvPr/>
        </p:nvSpPr>
        <p:spPr>
          <a:xfrm>
            <a:off x="2135638" y="4995525"/>
            <a:ext cx="159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b="1">
                <a:latin typeface="Calibri"/>
                <a:ea typeface="Calibri"/>
                <a:cs typeface="Calibri"/>
                <a:sym typeface="Calibri"/>
              </a:rPr>
              <a:t>Microrrede típica</a:t>
            </a:r>
            <a:endParaRPr b="1">
              <a:latin typeface="Calibri"/>
              <a:ea typeface="Calibri"/>
              <a:cs typeface="Calibri"/>
              <a:sym typeface="Calibri"/>
            </a:endParaRPr>
          </a:p>
        </p:txBody>
      </p:sp>
      <p:sp>
        <p:nvSpPr>
          <p:cNvPr id="116" name="Google Shape;116;p4"/>
          <p:cNvSpPr txBox="1"/>
          <p:nvPr/>
        </p:nvSpPr>
        <p:spPr>
          <a:xfrm>
            <a:off x="8852300" y="6156375"/>
            <a:ext cx="3049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000">
                <a:latin typeface="Calibri"/>
                <a:ea typeface="Calibri"/>
                <a:cs typeface="Calibri"/>
                <a:sym typeface="Calibri"/>
              </a:rPr>
              <a:t>Fonte: Battulla, a. R., Vuddanti, S., Salkuti, S. R., 2021.</a:t>
            </a:r>
            <a:endParaRPr sz="10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1aae9543248_12_26"/>
          <p:cNvSpPr txBox="1"/>
          <p:nvPr/>
        </p:nvSpPr>
        <p:spPr>
          <a:xfrm>
            <a:off x="745558" y="551045"/>
            <a:ext cx="102975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pt-BR" sz="2800" b="1" i="1" u="none" strike="noStrike" cap="none">
                <a:solidFill>
                  <a:srgbClr val="0F1966"/>
                </a:solidFill>
                <a:latin typeface="Calibri"/>
                <a:ea typeface="Calibri"/>
                <a:cs typeface="Calibri"/>
                <a:sym typeface="Calibri"/>
              </a:rPr>
              <a:t>Resultados alcançados </a:t>
            </a:r>
            <a:r>
              <a:rPr lang="pt-BR" sz="2800" b="1" i="0" u="none" strike="noStrike" cap="none">
                <a:solidFill>
                  <a:srgbClr val="0F1966"/>
                </a:solidFill>
                <a:latin typeface="Calibri"/>
                <a:ea typeface="Calibri"/>
                <a:cs typeface="Calibri"/>
                <a:sym typeface="Calibri"/>
              </a:rPr>
              <a:t>-  Sistemas de Geração Distribuída com Gerenciamento Inteligente de Microrredes (UTFPR-PB):</a:t>
            </a:r>
            <a:endParaRPr sz="2800" b="1" i="0" u="none" strike="noStrike" cap="none">
              <a:solidFill>
                <a:srgbClr val="000000"/>
              </a:solidFill>
              <a:latin typeface="Arial"/>
              <a:ea typeface="Arial"/>
              <a:cs typeface="Arial"/>
              <a:sym typeface="Arial"/>
            </a:endParaRPr>
          </a:p>
        </p:txBody>
      </p:sp>
      <p:graphicFrame>
        <p:nvGraphicFramePr>
          <p:cNvPr id="122" name="Google Shape;122;g1aae9543248_12_26"/>
          <p:cNvGraphicFramePr/>
          <p:nvPr>
            <p:extLst>
              <p:ext uri="{D42A27DB-BD31-4B8C-83A1-F6EECF244321}">
                <p14:modId xmlns:p14="http://schemas.microsoft.com/office/powerpoint/2010/main" val="1401343453"/>
              </p:ext>
            </p:extLst>
          </p:nvPr>
        </p:nvGraphicFramePr>
        <p:xfrm>
          <a:off x="220784" y="1505112"/>
          <a:ext cx="11613650" cy="5090170"/>
        </p:xfrm>
        <a:graphic>
          <a:graphicData uri="http://schemas.openxmlformats.org/drawingml/2006/table">
            <a:tbl>
              <a:tblPr firstRow="1" bandRow="1">
                <a:noFill/>
                <a:tableStyleId>{BAC793B3-C58F-404A-B354-A3853C9BA134}</a:tableStyleId>
              </a:tblPr>
              <a:tblGrid>
                <a:gridCol w="8536717">
                  <a:extLst>
                    <a:ext uri="{9D8B030D-6E8A-4147-A177-3AD203B41FA5}">
                      <a16:colId xmlns:a16="http://schemas.microsoft.com/office/drawing/2014/main" val="20000"/>
                    </a:ext>
                  </a:extLst>
                </a:gridCol>
                <a:gridCol w="3076933">
                  <a:extLst>
                    <a:ext uri="{9D8B030D-6E8A-4147-A177-3AD203B41FA5}">
                      <a16:colId xmlns:a16="http://schemas.microsoft.com/office/drawing/2014/main" val="20001"/>
                    </a:ext>
                  </a:extLst>
                </a:gridCol>
              </a:tblGrid>
              <a:tr h="370850">
                <a:tc>
                  <a:txBody>
                    <a:bodyPr/>
                    <a:lstStyle/>
                    <a:p>
                      <a:pPr marL="342900" marR="0" lvl="0" indent="-342900" algn="l" rtl="0">
                        <a:lnSpc>
                          <a:spcPct val="100000"/>
                        </a:lnSpc>
                        <a:spcBef>
                          <a:spcPts val="0"/>
                        </a:spcBef>
                        <a:spcAft>
                          <a:spcPts val="0"/>
                        </a:spcAft>
                        <a:buClr>
                          <a:schemeClr val="bg1"/>
                        </a:buClr>
                        <a:buSzPts val="1900"/>
                        <a:buFont typeface="Wingdings" panose="05000000000000000000" pitchFamily="2" charset="2"/>
                        <a:buChar char="ü"/>
                      </a:pPr>
                      <a:r>
                        <a:rPr lang="pt-BR" sz="1900" u="none" strike="noStrike" cap="none" dirty="0">
                          <a:solidFill>
                            <a:schemeClr val="lt1"/>
                          </a:solidFill>
                        </a:rPr>
                        <a:t>TÉCNICAS E PROTÓTIPOS GERADOS (2022):</a:t>
                      </a:r>
                      <a:endParaRPr sz="1400" u="none" strike="noStrike" cap="none" dirty="0"/>
                    </a:p>
                    <a:p>
                      <a:pPr marL="342900" lvl="0" indent="-342900" algn="l" rtl="0">
                        <a:spcBef>
                          <a:spcPts val="0"/>
                        </a:spcBef>
                        <a:spcAft>
                          <a:spcPts val="0"/>
                        </a:spcAft>
                        <a:buClr>
                          <a:schemeClr val="bg1"/>
                        </a:buClr>
                        <a:buFont typeface="Wingdings" panose="05000000000000000000" pitchFamily="2" charset="2"/>
                        <a:buChar char="ü"/>
                      </a:pPr>
                      <a:endParaRPr sz="1900" b="0" dirty="0"/>
                    </a:p>
                    <a:p>
                      <a:pPr marL="29210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b="0" dirty="0"/>
                        <a:t>Inversor fotovoltaico híbrido com estratégia de despacho de potência usando baterias de extrabaixa tensão (COPEL/</a:t>
                      </a:r>
                      <a:r>
                        <a:rPr lang="pt-BR" sz="1800" b="0"/>
                        <a:t>Tallinn);</a:t>
                      </a:r>
                      <a:endParaRPr sz="1300" b="0" u="none" strike="noStrike" cap="none" dirty="0"/>
                    </a:p>
                    <a:p>
                      <a:pPr marL="29210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b="0" dirty="0"/>
                        <a:t>Técnicas de gerenciamento de </a:t>
                      </a:r>
                      <a:r>
                        <a:rPr lang="pt-BR" sz="1800" b="0" dirty="0" err="1"/>
                        <a:t>microbarramentos</a:t>
                      </a:r>
                      <a:r>
                        <a:rPr lang="pt-BR" sz="1800" b="0" dirty="0"/>
                        <a:t> CC em </a:t>
                      </a:r>
                      <a:r>
                        <a:rPr lang="pt-BR" sz="1800" b="0" dirty="0" err="1"/>
                        <a:t>nanoredes</a:t>
                      </a:r>
                      <a:r>
                        <a:rPr lang="pt-BR" sz="1800" b="0" dirty="0"/>
                        <a:t> (INCT-GD/</a:t>
                      </a:r>
                      <a:r>
                        <a:rPr lang="pt-BR" sz="1800" b="0"/>
                        <a:t>UFSM);</a:t>
                      </a:r>
                      <a:endParaRPr sz="1300" b="0" dirty="0"/>
                    </a:p>
                    <a:p>
                      <a:pPr marL="29210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b="0" dirty="0"/>
                        <a:t>Técnicas de gerenciamento de carga rápida para VE com banco de baterias e geração FV (INCT-GD/</a:t>
                      </a:r>
                      <a:r>
                        <a:rPr lang="pt-BR" sz="1800" b="0"/>
                        <a:t>UFSM);</a:t>
                      </a:r>
                      <a:endParaRPr sz="1800" b="0" dirty="0"/>
                    </a:p>
                    <a:p>
                      <a:pPr marL="29210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b="0" u="none" strike="noStrike" cap="none" dirty="0">
                          <a:solidFill>
                            <a:schemeClr val="lt1"/>
                          </a:solidFill>
                        </a:rPr>
                        <a:t>Estudo de diferentes técnicas para regulação de tensão em linhas de distribuição com geração fotovoltaica (</a:t>
                      </a:r>
                      <a:r>
                        <a:rPr lang="pt-BR" sz="1800" b="0" u="none" strike="noStrike" cap="none">
                          <a:solidFill>
                            <a:schemeClr val="lt1"/>
                          </a:solidFill>
                        </a:rPr>
                        <a:t>COPEL);</a:t>
                      </a:r>
                      <a:endParaRPr sz="1300" b="0" u="none" strike="noStrike" cap="none" dirty="0"/>
                    </a:p>
                    <a:p>
                      <a:pPr marL="29210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b="0" dirty="0"/>
                        <a:t>Estratégia ótima para a mitigação de sobretensões e correção do fator de potência em unidades de geração distribuída (</a:t>
                      </a:r>
                      <a:r>
                        <a:rPr lang="pt-BR" sz="1800" b="0"/>
                        <a:t>COPEL);</a:t>
                      </a:r>
                      <a:endParaRPr sz="1800" b="0" dirty="0"/>
                    </a:p>
                    <a:p>
                      <a:pPr marL="29210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b="0" u="none" strike="noStrike" cap="none" dirty="0">
                          <a:solidFill>
                            <a:schemeClr val="lt1"/>
                          </a:solidFill>
                        </a:rPr>
                        <a:t>Sistema de carga e equalização de baterias </a:t>
                      </a:r>
                      <a:r>
                        <a:rPr lang="pt-BR" sz="1800" b="0" u="none" strike="noStrike" cap="none">
                          <a:solidFill>
                            <a:schemeClr val="lt1"/>
                          </a:solidFill>
                        </a:rPr>
                        <a:t>de li-Ion;</a:t>
                      </a:r>
                      <a:endParaRPr sz="1300" b="0" u="none" strike="noStrike" cap="none" dirty="0"/>
                    </a:p>
                    <a:p>
                      <a:pPr marL="29210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b="0" u="none" strike="noStrike" cap="none" dirty="0">
                          <a:solidFill>
                            <a:schemeClr val="lt1"/>
                          </a:solidFill>
                        </a:rPr>
                        <a:t>Desenvolvimento de uma plataforma de emulação do tipo </a:t>
                      </a:r>
                      <a:r>
                        <a:rPr lang="pt-BR" sz="1800" b="0" i="1" u="none" strike="noStrike" cap="none" dirty="0">
                          <a:solidFill>
                            <a:schemeClr val="lt1"/>
                          </a:solidFill>
                        </a:rPr>
                        <a:t>digital </a:t>
                      </a:r>
                      <a:r>
                        <a:rPr lang="pt-BR" sz="1800" b="0" i="1" u="none" strike="noStrike" cap="none" dirty="0" err="1">
                          <a:solidFill>
                            <a:schemeClr val="lt1"/>
                          </a:solidFill>
                        </a:rPr>
                        <a:t>shadow</a:t>
                      </a:r>
                      <a:r>
                        <a:rPr lang="pt-BR" sz="1800" b="0" u="none" strike="noStrike" cap="none" dirty="0">
                          <a:solidFill>
                            <a:schemeClr val="lt1"/>
                          </a:solidFill>
                        </a:rPr>
                        <a:t> para </a:t>
                      </a:r>
                      <a:r>
                        <a:rPr lang="pt-BR" sz="1800" b="0" u="none" strike="noStrike" cap="none">
                          <a:solidFill>
                            <a:schemeClr val="lt1"/>
                          </a:solidFill>
                        </a:rPr>
                        <a:t>sistemas fotovoltaicos;</a:t>
                      </a:r>
                      <a:endParaRPr sz="1300" b="0" u="none" strike="noStrike" cap="none" dirty="0"/>
                    </a:p>
                    <a:p>
                      <a:pPr marL="29210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b="0" u="none" strike="noStrike" cap="none" dirty="0">
                          <a:solidFill>
                            <a:schemeClr val="lt1"/>
                          </a:solidFill>
                        </a:rPr>
                        <a:t>Estratégia de monitoramento de sistemas de potência através da rede de distribuição de baixa tensão (</a:t>
                      </a:r>
                      <a:r>
                        <a:rPr lang="pt-BR" sz="1800" b="0" u="none" strike="noStrike" cap="none">
                          <a:solidFill>
                            <a:schemeClr val="lt1"/>
                          </a:solidFill>
                        </a:rPr>
                        <a:t>UTFPR</a:t>
                      </a:r>
                      <a:r>
                        <a:rPr lang="pt-BR" sz="1800" b="0"/>
                        <a:t>-CT)</a:t>
                      </a:r>
                      <a:r>
                        <a:rPr lang="pt-BR" sz="1800" b="0" u="none" strike="noStrike" cap="none">
                          <a:solidFill>
                            <a:schemeClr val="lt1"/>
                          </a:solidFill>
                        </a:rPr>
                        <a:t>;</a:t>
                      </a:r>
                      <a:endParaRPr sz="1300" b="0" u="none" strike="noStrike" cap="none" dirty="0"/>
                    </a:p>
                    <a:p>
                      <a:pPr marL="29210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b="0" u="none" strike="noStrike" cap="none" dirty="0">
                          <a:solidFill>
                            <a:schemeClr val="lt1"/>
                          </a:solidFill>
                        </a:rPr>
                        <a:t>Protótipos desenvolvidos para testes: 5.</a:t>
                      </a:r>
                      <a:endParaRPr sz="1300" b="0" u="none" strike="noStrike" cap="none" dirty="0"/>
                    </a:p>
                  </a:txBody>
                  <a:tcPr marL="91450" marR="91450" marT="45725" marB="45725">
                    <a:solidFill>
                      <a:srgbClr val="1F3864"/>
                    </a:solidFill>
                  </a:tcPr>
                </a:tc>
                <a:tc>
                  <a:txBody>
                    <a:bodyPr/>
                    <a:lstStyle/>
                    <a:p>
                      <a:pPr marL="342900" marR="0" lvl="0" indent="-342900" algn="ctr" rtl="0">
                        <a:lnSpc>
                          <a:spcPct val="100000"/>
                        </a:lnSpc>
                        <a:spcBef>
                          <a:spcPts val="0"/>
                        </a:spcBef>
                        <a:spcAft>
                          <a:spcPts val="0"/>
                        </a:spcAft>
                        <a:buClr>
                          <a:schemeClr val="bg1"/>
                        </a:buClr>
                        <a:buSzPts val="1900"/>
                        <a:buFont typeface="Wingdings" panose="05000000000000000000" pitchFamily="2" charset="2"/>
                        <a:buChar char="ü"/>
                      </a:pPr>
                      <a:r>
                        <a:rPr lang="pt-BR" sz="1900" u="none" strike="noStrike" cap="none" dirty="0">
                          <a:solidFill>
                            <a:schemeClr val="lt1"/>
                          </a:solidFill>
                        </a:rPr>
                        <a:t>ORIENTAÇÕES E PRODUÇÃO CIENTÍFICA (2022):</a:t>
                      </a:r>
                      <a:endParaRPr sz="1400" u="none" strike="noStrike" cap="none" dirty="0"/>
                    </a:p>
                    <a:p>
                      <a:pPr marL="342900" marR="0" lvl="0" indent="-342900" algn="l" rtl="0">
                        <a:lnSpc>
                          <a:spcPct val="100000"/>
                        </a:lnSpc>
                        <a:spcBef>
                          <a:spcPts val="0"/>
                        </a:spcBef>
                        <a:spcAft>
                          <a:spcPts val="0"/>
                        </a:spcAft>
                        <a:buClr>
                          <a:schemeClr val="bg1"/>
                        </a:buClr>
                        <a:buSzPts val="1900"/>
                        <a:buFont typeface="Wingdings" panose="05000000000000000000" pitchFamily="2" charset="2"/>
                        <a:buChar char="ü"/>
                      </a:pPr>
                      <a:endParaRPr sz="1900" u="none" strike="noStrike" cap="none" dirty="0">
                        <a:solidFill>
                          <a:schemeClr val="lt1"/>
                        </a:solidFill>
                      </a:endParaRPr>
                    </a:p>
                    <a:p>
                      <a:pPr marL="29210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b="0" u="none" strike="noStrike" cap="none" dirty="0">
                          <a:solidFill>
                            <a:schemeClr val="lt1"/>
                          </a:solidFill>
                        </a:rPr>
                        <a:t>Orientações de dissertações de mestrado em andamento</a:t>
                      </a:r>
                      <a:r>
                        <a:rPr lang="pt-BR" sz="1800" b="0" u="none" strike="noStrike" cap="none">
                          <a:solidFill>
                            <a:schemeClr val="lt1"/>
                          </a:solidFill>
                        </a:rPr>
                        <a:t>: 3;</a:t>
                      </a:r>
                      <a:endParaRPr sz="1300" b="0" u="none" strike="noStrike" cap="none" dirty="0"/>
                    </a:p>
                    <a:p>
                      <a:pPr marL="29210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b="0" u="none" strike="noStrike" cap="none" dirty="0">
                          <a:solidFill>
                            <a:schemeClr val="lt1"/>
                          </a:solidFill>
                        </a:rPr>
                        <a:t>Orientações de iniciações científicas em andamento</a:t>
                      </a:r>
                      <a:r>
                        <a:rPr lang="pt-BR" sz="1800" b="0" u="none" strike="noStrike" cap="none">
                          <a:solidFill>
                            <a:schemeClr val="lt1"/>
                          </a:solidFill>
                        </a:rPr>
                        <a:t>: 5;</a:t>
                      </a:r>
                      <a:endParaRPr sz="1800" b="0" u="none" strike="noStrike" cap="none" dirty="0">
                        <a:solidFill>
                          <a:schemeClr val="lt1"/>
                        </a:solidFill>
                      </a:endParaRPr>
                    </a:p>
                    <a:p>
                      <a:pPr marL="29210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b="0" dirty="0" err="1"/>
                        <a:t>TCCs</a:t>
                      </a:r>
                      <a:r>
                        <a:rPr lang="pt-BR" sz="1800" b="0" dirty="0"/>
                        <a:t> defendidos: 5</a:t>
                      </a:r>
                      <a:endParaRPr sz="1800" b="0" dirty="0"/>
                    </a:p>
                    <a:p>
                      <a:pPr marL="29210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b="0" u="none" strike="noStrike" cap="none" dirty="0">
                          <a:solidFill>
                            <a:schemeClr val="lt1"/>
                          </a:solidFill>
                        </a:rPr>
                        <a:t>Publicações de artigos científicos em conferências</a:t>
                      </a:r>
                      <a:r>
                        <a:rPr lang="pt-BR" sz="1800" b="0" u="none" strike="noStrike" cap="none">
                          <a:solidFill>
                            <a:schemeClr val="lt1"/>
                          </a:solidFill>
                        </a:rPr>
                        <a:t>: 2;</a:t>
                      </a:r>
                      <a:endParaRPr sz="1300" b="0" u="none" strike="noStrike" cap="none" dirty="0"/>
                    </a:p>
                    <a:p>
                      <a:pPr marL="292100" marR="0" lvl="0" indent="-285750" algn="l" rtl="0">
                        <a:lnSpc>
                          <a:spcPct val="100000"/>
                        </a:lnSpc>
                        <a:spcBef>
                          <a:spcPts val="0"/>
                        </a:spcBef>
                        <a:spcAft>
                          <a:spcPts val="0"/>
                        </a:spcAft>
                        <a:buClr>
                          <a:schemeClr val="bg1"/>
                        </a:buClr>
                        <a:buSzPts val="1800"/>
                        <a:buFont typeface="Wingdings" panose="05000000000000000000" pitchFamily="2" charset="2"/>
                        <a:buChar char="ü"/>
                      </a:pPr>
                      <a:r>
                        <a:rPr lang="pt-BR" sz="1800" b="0" u="none" strike="noStrike" cap="none" dirty="0">
                          <a:solidFill>
                            <a:schemeClr val="lt1"/>
                          </a:solidFill>
                        </a:rPr>
                        <a:t>Publicações de artigos científicos em periódicos: 6.</a:t>
                      </a:r>
                      <a:endParaRPr sz="1900" u="none" strike="noStrike" cap="none" dirty="0">
                        <a:solidFill>
                          <a:schemeClr val="lt1"/>
                        </a:solidFill>
                      </a:endParaRPr>
                    </a:p>
                  </a:txBody>
                  <a:tcPr marL="91450" marR="91450" marT="45725" marB="45725">
                    <a:solidFill>
                      <a:srgbClr val="1F3864"/>
                    </a:solidFill>
                  </a:tcPr>
                </a:tc>
                <a:extLst>
                  <a:ext uri="{0D108BD9-81ED-4DB2-BD59-A6C34878D82A}">
                    <a16:rowId xmlns:a16="http://schemas.microsoft.com/office/drawing/2014/main" val="10000"/>
                  </a:ext>
                </a:extLst>
              </a:tr>
            </a:tbl>
          </a:graphicData>
        </a:graphic>
      </p:graphicFrame>
    </p:spTree>
  </p:cSld>
  <p:clrMapOvr>
    <a:masterClrMapping/>
  </p:clrMapOvr>
</p:sld>
</file>

<file path=ppt/theme/theme1.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2284</TotalTime>
  <Words>2953</Words>
  <Application>Microsoft Office PowerPoint</Application>
  <PresentationFormat>Widescreen</PresentationFormat>
  <Paragraphs>209</Paragraphs>
  <Slides>24</Slides>
  <Notes>24</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24</vt:i4>
      </vt:variant>
    </vt:vector>
  </HeadingPairs>
  <TitlesOfParts>
    <vt:vector size="30" baseType="lpstr">
      <vt:lpstr>Arial</vt:lpstr>
      <vt:lpstr>Calibri</vt:lpstr>
      <vt:lpstr>Courier New</vt:lpstr>
      <vt:lpstr>Noto Sans</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Marcelo Barao</dc:creator>
  <cp:lastModifiedBy>José Abramo Marchese</cp:lastModifiedBy>
  <cp:revision>29</cp:revision>
  <cp:lastPrinted>2022-12-11T15:20:36Z</cp:lastPrinted>
  <dcterms:created xsi:type="dcterms:W3CDTF">2022-06-29T14:29:09Z</dcterms:created>
  <dcterms:modified xsi:type="dcterms:W3CDTF">2022-12-12T18:36:04Z</dcterms:modified>
</cp:coreProperties>
</file>